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av" ContentType="audio/x-wav"/>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30" r:id="rId3"/>
    <p:sldId id="257" r:id="rId5"/>
    <p:sldId id="258" r:id="rId6"/>
    <p:sldId id="357" r:id="rId7"/>
    <p:sldId id="358" r:id="rId8"/>
    <p:sldId id="359" r:id="rId9"/>
    <p:sldId id="331" r:id="rId10"/>
    <p:sldId id="360" r:id="rId11"/>
    <p:sldId id="361" r:id="rId12"/>
    <p:sldId id="362" r:id="rId13"/>
    <p:sldId id="332" r:id="rId14"/>
    <p:sldId id="363" r:id="rId15"/>
    <p:sldId id="364" r:id="rId16"/>
    <p:sldId id="365" r:id="rId17"/>
    <p:sldId id="366" r:id="rId18"/>
    <p:sldId id="367" r:id="rId19"/>
    <p:sldId id="368" r:id="rId20"/>
    <p:sldId id="333" r:id="rId21"/>
    <p:sldId id="369" r:id="rId22"/>
    <p:sldId id="370" r:id="rId23"/>
    <p:sldId id="371" r:id="rId24"/>
    <p:sldId id="372" r:id="rId25"/>
    <p:sldId id="373" r:id="rId26"/>
    <p:sldId id="374" r:id="rId27"/>
    <p:sldId id="375" r:id="rId28"/>
    <p:sldId id="376" r:id="rId29"/>
    <p:sldId id="379" r:id="rId30"/>
    <p:sldId id="377" r:id="rId31"/>
    <p:sldId id="291"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28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5EB79A-6663-4647-989A-7CB6DD8043F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ADDA27-CA3F-4BE7-BEDB-CD4AF17CBB1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882C65E-3D74-4258-9A32-A34640AAA66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D352F-BEA5-41EB-9350-2E3D6CE7510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882C65E-3D74-4258-9A32-A34640AAA66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D352F-BEA5-41EB-9350-2E3D6CE7510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882C65E-3D74-4258-9A32-A34640AAA66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D352F-BEA5-41EB-9350-2E3D6CE7510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882C65E-3D74-4258-9A32-A34640AAA66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D352F-BEA5-41EB-9350-2E3D6CE7510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C882C65E-3D74-4258-9A32-A34640AAA66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D352F-BEA5-41EB-9350-2E3D6CE7510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882C65E-3D74-4258-9A32-A34640AAA66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52D352F-BEA5-41EB-9350-2E3D6CE7510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C882C65E-3D74-4258-9A32-A34640AAA66D}"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52D352F-BEA5-41EB-9350-2E3D6CE7510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882C65E-3D74-4258-9A32-A34640AAA66D}"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52D352F-BEA5-41EB-9350-2E3D6CE7510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82C65E-3D74-4258-9A32-A34640AAA66D}"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52D352F-BEA5-41EB-9350-2E3D6CE7510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882C65E-3D74-4258-9A32-A34640AAA66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52D352F-BEA5-41EB-9350-2E3D6CE7510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882C65E-3D74-4258-9A32-A34640AAA66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52D352F-BEA5-41EB-9350-2E3D6CE7510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82C65E-3D74-4258-9A32-A34640AAA66D}"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2D352F-BEA5-41EB-9350-2E3D6CE7510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3" Type="http://schemas.microsoft.com/office/2007/relationships/media" Target="../media/audio1.wav"/><Relationship Id="rId2" Type="http://schemas.openxmlformats.org/officeDocument/2006/relationships/audio" Target="../media/audio1.wav"/><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9" Type="http://schemas.openxmlformats.org/officeDocument/2006/relationships/image" Target="../media/image12.wmf"/><Relationship Id="rId8" Type="http://schemas.openxmlformats.org/officeDocument/2006/relationships/oleObject" Target="../embeddings/oleObject5.bin"/><Relationship Id="rId7" Type="http://schemas.openxmlformats.org/officeDocument/2006/relationships/image" Target="../media/image11.png"/><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oleObject" Target="../embeddings/oleObject2.bin"/><Relationship Id="rId3" Type="http://schemas.openxmlformats.org/officeDocument/2006/relationships/image" Target="../media/image10.wmf"/><Relationship Id="rId2" Type="http://schemas.openxmlformats.org/officeDocument/2006/relationships/oleObject" Target="../embeddings/oleObject1.bin"/><Relationship Id="rId11" Type="http://schemas.openxmlformats.org/officeDocument/2006/relationships/vmlDrawing" Target="../drawings/vmlDrawing1.vml"/><Relationship Id="rId10"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6000" b="-6000"/>
          </a:stretch>
        </a:blipFill>
        <a:effectLst/>
      </p:bgPr>
    </p:bg>
    <p:spTree>
      <p:nvGrpSpPr>
        <p:cNvPr id="1" name=""/>
        <p:cNvGrpSpPr/>
        <p:nvPr/>
      </p:nvGrpSpPr>
      <p:grpSpPr>
        <a:xfrm>
          <a:off x="0" y="0"/>
          <a:ext cx="0" cy="0"/>
          <a:chOff x="0" y="0"/>
          <a:chExt cx="0" cy="0"/>
        </a:xfrm>
      </p:grpSpPr>
      <p:sp>
        <p:nvSpPr>
          <p:cNvPr id="4" name="矩形 3"/>
          <p:cNvSpPr/>
          <p:nvPr/>
        </p:nvSpPr>
        <p:spPr>
          <a:xfrm>
            <a:off x="0" y="4005064"/>
            <a:ext cx="9144000" cy="144016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两首“成功”.wav">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1484768" y="1552820"/>
            <a:ext cx="609600" cy="548640"/>
          </a:xfrm>
          <a:prstGeom prst="rect">
            <a:avLst/>
          </a:prstGeom>
        </p:spPr>
      </p:pic>
      <p:sp>
        <p:nvSpPr>
          <p:cNvPr id="8" name="TextBox 7"/>
          <p:cNvSpPr txBox="1"/>
          <p:nvPr/>
        </p:nvSpPr>
        <p:spPr>
          <a:xfrm>
            <a:off x="239395" y="4220845"/>
            <a:ext cx="8904605" cy="583565"/>
          </a:xfrm>
          <a:prstGeom prst="rect">
            <a:avLst/>
          </a:prstGeom>
          <a:noFill/>
        </p:spPr>
        <p:txBody>
          <a:bodyPr wrap="squar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金融资产配置、宏观经济环境与企业杠杆率</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3676287" y="4885162"/>
            <a:ext cx="1960880" cy="398780"/>
          </a:xfrm>
          <a:prstGeom prst="rect">
            <a:avLst/>
          </a:prstGeom>
          <a:noFill/>
        </p:spPr>
        <p:txBody>
          <a:bodyPr wrap="non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汇报人：周兰兰</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26428" y="1793762"/>
            <a:ext cx="2096594" cy="2097819"/>
          </a:xfrm>
          <a:prstGeom prst="rect">
            <a:avLst/>
          </a:prstGeom>
        </p:spPr>
      </p:pic>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9677" y="1024134"/>
            <a:ext cx="2864028" cy="676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
                                      <p:cBhvr>
                                        <p:cTn id="6" dur="1" fill="hold"/>
                                        <p:tgtEl>
                                          <p:spTgt spid="45"/>
                                        </p:tgtEl>
                                      </p:cBhvr>
                                    </p:cmd>
                                  </p:childTnLst>
                                </p:cTn>
                              </p:par>
                            </p:childTnLst>
                          </p:cTn>
                        </p:par>
                        <p:par>
                          <p:cTn id="7" fill="hold">
                            <p:stCondLst>
                              <p:cond delay="0"/>
                            </p:stCondLst>
                            <p:childTnLst>
                              <p:par>
                                <p:cTn id="8" presetID="16" presetClass="entr" presetSubtype="37"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outVertical)">
                                      <p:cBhvr>
                                        <p:cTn id="10" dur="500"/>
                                        <p:tgtEl>
                                          <p:spTgt spid="4"/>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8"/>
                                        </p:tgtEl>
                                        <p:attrNameLst>
                                          <p:attrName>ppt_y</p:attrName>
                                        </p:attrNameLst>
                                      </p:cBhvr>
                                      <p:tavLst>
                                        <p:tav tm="0">
                                          <p:val>
                                            <p:strVal val="#ppt_y"/>
                                          </p:val>
                                        </p:tav>
                                        <p:tav tm="100000">
                                          <p:val>
                                            <p:strVal val="#ppt_y"/>
                                          </p:val>
                                        </p:tav>
                                      </p:tavLst>
                                    </p:anim>
                                    <p:anim calcmode="lin" valueType="num">
                                      <p:cBhvr>
                                        <p:cTn id="16"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8"/>
                                        </p:tgtEl>
                                      </p:cBhvr>
                                    </p:animEffect>
                                  </p:childTnLst>
                                </p:cTn>
                              </p:par>
                            </p:childTnLst>
                          </p:cTn>
                        </p:par>
                        <p:par>
                          <p:cTn id="19" fill="hold">
                            <p:stCondLst>
                              <p:cond delay="1899"/>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4" repeatCount="indefinite" fill="hold" display="0">
                  <p:stCondLst>
                    <p:cond delay="indefinite"/>
                  </p:stCondLst>
                  <p:endCondLst>
                    <p:cond evt="onStopAudio" delay="0">
                      <p:tgtEl>
                        <p:sldTgt/>
                      </p:tgtEl>
                    </p:cond>
                  </p:endCondLst>
                </p:cTn>
                <p:tgtEl>
                  <p:spTgt spid="45"/>
                </p:tgtEl>
              </p:cMediaNode>
            </p:audio>
          </p:childTnLst>
        </p:cTn>
      </p:par>
    </p:tnLst>
    <p:bldLst>
      <p:bldP spid="4" grpId="0" animBg="1"/>
      <p:bldP spid="8"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36550" y="55880"/>
            <a:ext cx="8178800" cy="980440"/>
          </a:xfrm>
        </p:spPr>
        <p:txBody>
          <a:bodyPr/>
          <a:p>
            <a:r>
              <a:rPr lang="zh-CN" altLang="en-US" sz="3200"/>
              <a:t>(三)研究假说的提出</a:t>
            </a:r>
            <a:endParaRPr lang="zh-CN" altLang="en-US" sz="3200"/>
          </a:p>
        </p:txBody>
      </p:sp>
      <p:sp>
        <p:nvSpPr>
          <p:cNvPr id="3" name="内容占位符 2"/>
          <p:cNvSpPr>
            <a:spLocks noGrp="1"/>
          </p:cNvSpPr>
          <p:nvPr>
            <p:ph idx="1"/>
          </p:nvPr>
        </p:nvSpPr>
        <p:spPr>
          <a:xfrm>
            <a:off x="336550" y="1036320"/>
            <a:ext cx="8178800" cy="5140960"/>
          </a:xfrm>
        </p:spPr>
        <p:txBody>
          <a:bodyPr>
            <a:normAutofit/>
          </a:bodyPr>
          <a:p>
            <a:r>
              <a:rPr lang="zh-CN" altLang="en-US" sz="2220"/>
              <a:t>本文采用金融资产持有份额和金融渠道获利两个细分指标作为金融资产配置的度量指标。金融资产持有份额刻画企业期末持有的金融资产总额占总资产的比例，反映资产类别的份额变化，是一个存量结构性质的金融资产配置指标，金融渠道获利刻画企业当期金融渠道获利占营业利润的比重，反映某一时期内企业利润的源泉构成，揭露企业配置不同类型资产的投资行为变化，是一个流量结构性质的金融资产配置指标。</a:t>
            </a:r>
            <a:endParaRPr lang="zh-CN" altLang="en-US" sz="2220"/>
          </a:p>
          <a:p>
            <a:r>
              <a:rPr lang="zh-CN" altLang="en-US" sz="2220"/>
              <a:t>本文提出如下假说：</a:t>
            </a:r>
            <a:endParaRPr lang="zh-CN" altLang="en-US" sz="2220"/>
          </a:p>
          <a:p>
            <a:r>
              <a:rPr lang="zh-CN" altLang="en-US" sz="2220"/>
              <a:t>假说 1:金融资产持有份额上升有助于降低企业杠杆率，而金融渠道获利增加会加剧企业杠杆率的上升。</a:t>
            </a:r>
            <a:endParaRPr lang="zh-CN" altLang="en-US" sz="2220"/>
          </a:p>
          <a:p>
            <a:r>
              <a:rPr lang="zh-CN" altLang="en-US" sz="2220"/>
              <a:t>假说 2:金融资产配置对企业杠杆率的影响主要体现在短期债务，对长期债务的影响较小。</a:t>
            </a:r>
            <a:endParaRPr lang="zh-CN" altLang="en-US" sz="2220"/>
          </a:p>
          <a:p>
            <a:r>
              <a:rPr lang="zh-CN" altLang="en-US" sz="2220"/>
              <a:t>假说 3:在高速增长和宽松货币政策的宏观经济环境下，金融资产配置对企业杠杆率的影响被弱化。</a:t>
            </a:r>
            <a:endParaRPr lang="zh-CN" altLang="en-US" sz="222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5891666"/>
            <a:ext cx="9144000" cy="129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524700" y="2958552"/>
            <a:ext cx="5619300" cy="9144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3681095" y="3154045"/>
            <a:ext cx="5390515" cy="521970"/>
          </a:xfrm>
          <a:prstGeom prst="rect">
            <a:avLst/>
          </a:prstGeom>
          <a:noFill/>
        </p:spPr>
        <p:txBody>
          <a:bodyPr wrap="square" rtlCol="0">
            <a:spAutoFit/>
          </a:bodyPr>
          <a:lstStyle/>
          <a:p>
            <a:pPr algn="l"/>
            <a:r>
              <a:rPr lang="zh-CN" altLang="en-US" sz="2800" b="1" dirty="0">
                <a:solidFill>
                  <a:schemeClr val="bg1"/>
                </a:solidFill>
                <a:latin typeface="微软雅黑" panose="020B0503020204020204" pitchFamily="34" charset="-122"/>
                <a:ea typeface="微软雅黑" panose="020B0503020204020204" pitchFamily="34" charset="-122"/>
              </a:rPr>
              <a:t>模型设定、估计方法与指标选取</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4" name="椭圆 23"/>
          <p:cNvSpPr/>
          <p:nvPr/>
        </p:nvSpPr>
        <p:spPr>
          <a:xfrm>
            <a:off x="2123729" y="2636913"/>
            <a:ext cx="1557677" cy="1557677"/>
          </a:xfrm>
          <a:prstGeom prst="ellipse">
            <a:avLst/>
          </a:prstGeom>
          <a:solidFill>
            <a:schemeClr val="bg1"/>
          </a:solidFill>
          <a:ln w="1270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2241167" y="2815587"/>
            <a:ext cx="1322798" cy="1200329"/>
          </a:xfrm>
          <a:prstGeom prst="rect">
            <a:avLst/>
          </a:prstGeom>
          <a:noFill/>
        </p:spPr>
        <p:txBody>
          <a:bodyPr wrap="none" rtlCol="0">
            <a:spAutoFit/>
          </a:bodyPr>
          <a:lstStyle/>
          <a:p>
            <a:r>
              <a:rPr lang="en-US" altLang="zh-CN" sz="7200" b="1" dirty="0">
                <a:solidFill>
                  <a:schemeClr val="tx1">
                    <a:lumMod val="85000"/>
                    <a:lumOff val="15000"/>
                  </a:schemeClr>
                </a:solidFill>
                <a:latin typeface="微软雅黑" panose="020B0503020204020204" pitchFamily="34" charset="-122"/>
                <a:ea typeface="微软雅黑" panose="020B0503020204020204" pitchFamily="34" charset="-122"/>
              </a:rPr>
              <a:t>03</a:t>
            </a:r>
            <a:endParaRPr lang="zh-CN" altLang="en-US" sz="7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Picture 2" descr="C:\Users\hui\Desktop\视觉设计\东财标志\微信图片_2017112312311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7510" y="1124744"/>
            <a:ext cx="3217190" cy="7560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800" fill="hold"/>
                                        <p:tgtEl>
                                          <p:spTgt spid="24"/>
                                        </p:tgtEl>
                                        <p:attrNameLst>
                                          <p:attrName>ppt_x</p:attrName>
                                        </p:attrNameLst>
                                      </p:cBhvr>
                                      <p:tavLst>
                                        <p:tav tm="0">
                                          <p:val>
                                            <p:strVal val="0-#ppt_w/2"/>
                                          </p:val>
                                        </p:tav>
                                        <p:tav tm="100000">
                                          <p:val>
                                            <p:strVal val="#ppt_x"/>
                                          </p:val>
                                        </p:tav>
                                      </p:tavLst>
                                    </p:anim>
                                    <p:anim calcmode="lin" valueType="num">
                                      <p:cBhvr additive="base">
                                        <p:cTn id="8" dur="800" fill="hold"/>
                                        <p:tgtEl>
                                          <p:spTgt spid="24"/>
                                        </p:tgtEl>
                                        <p:attrNameLst>
                                          <p:attrName>ppt_y</p:attrName>
                                        </p:attrNameLst>
                                      </p:cBhvr>
                                      <p:tavLst>
                                        <p:tav tm="0">
                                          <p:val>
                                            <p:strVal val="#ppt_y"/>
                                          </p:val>
                                        </p:tav>
                                        <p:tav tm="100000">
                                          <p:val>
                                            <p:strVal val="#ppt_y"/>
                                          </p:val>
                                        </p:tav>
                                      </p:tavLst>
                                    </p:anim>
                                  </p:childTnLst>
                                </p:cTn>
                              </p:par>
                              <p:par>
                                <p:cTn id="9" presetID="8" presetClass="emph" presetSubtype="0" fill="hold" grpId="1" nodeType="withEffect">
                                  <p:stCondLst>
                                    <p:cond delay="0"/>
                                  </p:stCondLst>
                                  <p:childTnLst>
                                    <p:animRot by="21600000">
                                      <p:cBhvr>
                                        <p:cTn id="10" dur="2200" fill="hold"/>
                                        <p:tgtEl>
                                          <p:spTgt spid="24"/>
                                        </p:tgtEl>
                                        <p:attrNameLst>
                                          <p:attrName>r</p:attrName>
                                        </p:attrNameLst>
                                      </p:cBhvr>
                                    </p:animRot>
                                  </p:childTnLst>
                                </p:cTn>
                              </p:par>
                              <p:par>
                                <p:cTn id="11" presetID="49" presetClass="entr" presetSubtype="0" decel="100000" fill="hold" grpId="0" nodeType="withEffect">
                                  <p:stCondLst>
                                    <p:cond delay="90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 calcmode="lin" valueType="num">
                                      <p:cBhvr>
                                        <p:cTn id="15" dur="500" fill="hold"/>
                                        <p:tgtEl>
                                          <p:spTgt spid="25"/>
                                        </p:tgtEl>
                                        <p:attrNameLst>
                                          <p:attrName>style.rotation</p:attrName>
                                        </p:attrNameLst>
                                      </p:cBhvr>
                                      <p:tavLst>
                                        <p:tav tm="0">
                                          <p:val>
                                            <p:fltVal val="360"/>
                                          </p:val>
                                        </p:tav>
                                        <p:tav tm="100000">
                                          <p:val>
                                            <p:fltVal val="0"/>
                                          </p:val>
                                        </p:tav>
                                      </p:tavLst>
                                    </p:anim>
                                    <p:animEffect transition="in" filter="fade">
                                      <p:cBhvr>
                                        <p:cTn id="16" dur="500"/>
                                        <p:tgtEl>
                                          <p:spTgt spid="25"/>
                                        </p:tgtEl>
                                      </p:cBhvr>
                                    </p:animEffect>
                                  </p:childTnLst>
                                </p:cTn>
                              </p:par>
                              <p:par>
                                <p:cTn id="17" presetID="22" presetClass="entr" presetSubtype="8" fill="hold" grpId="0" nodeType="withEffect">
                                  <p:stCondLst>
                                    <p:cond delay="160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par>
                          <p:cTn id="20" fill="hold">
                            <p:stCondLst>
                              <p:cond delay="10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23"/>
                                        </p:tgtEl>
                                        <p:attrNameLst>
                                          <p:attrName>style.visibility</p:attrName>
                                        </p:attrNameLst>
                                      </p:cBhvr>
                                      <p:to>
                                        <p:strVal val="visible"/>
                                      </p:to>
                                    </p:set>
                                    <p:anim by="(-#ppt_w*2)" calcmode="lin" valueType="num">
                                      <p:cBhvr rctx="PPT">
                                        <p:cTn id="23" dur="500" autoRev="1" fill="hold">
                                          <p:stCondLst>
                                            <p:cond delay="0"/>
                                          </p:stCondLst>
                                        </p:cTn>
                                        <p:tgtEl>
                                          <p:spTgt spid="23"/>
                                        </p:tgtEl>
                                        <p:attrNameLst>
                                          <p:attrName>ppt_w</p:attrName>
                                        </p:attrNameLst>
                                      </p:cBhvr>
                                    </p:anim>
                                    <p:anim by="(#ppt_w*0.50)" calcmode="lin" valueType="num">
                                      <p:cBhvr>
                                        <p:cTn id="24" dur="500" decel="50000" autoRev="1" fill="hold">
                                          <p:stCondLst>
                                            <p:cond delay="0"/>
                                          </p:stCondLst>
                                        </p:cTn>
                                        <p:tgtEl>
                                          <p:spTgt spid="23"/>
                                        </p:tgtEl>
                                        <p:attrNameLst>
                                          <p:attrName>ppt_x</p:attrName>
                                        </p:attrNameLst>
                                      </p:cBhvr>
                                    </p:anim>
                                    <p:anim from="(-#ppt_h/2)" to="(#ppt_y)" calcmode="lin" valueType="num">
                                      <p:cBhvr>
                                        <p:cTn id="25" dur="1000" fill="hold">
                                          <p:stCondLst>
                                            <p:cond delay="0"/>
                                          </p:stCondLst>
                                        </p:cTn>
                                        <p:tgtEl>
                                          <p:spTgt spid="23"/>
                                        </p:tgtEl>
                                        <p:attrNameLst>
                                          <p:attrName>ppt_y</p:attrName>
                                        </p:attrNameLst>
                                      </p:cBhvr>
                                    </p:anim>
                                    <p:animRot by="21600000">
                                      <p:cBhvr>
                                        <p:cTn id="26" dur="1000" fill="hold">
                                          <p:stCondLst>
                                            <p:cond delay="0"/>
                                          </p:stCondLst>
                                        </p:cTn>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animBg="1"/>
      <p:bldP spid="24" grpId="1" animBg="1"/>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73050" y="173990"/>
            <a:ext cx="8242300" cy="606425"/>
          </a:xfrm>
        </p:spPr>
        <p:txBody>
          <a:bodyPr>
            <a:normAutofit fontScale="90000"/>
          </a:bodyPr>
          <a:p>
            <a:r>
              <a:rPr lang="zh-CN" altLang="en-US"/>
              <a:t>(一)模型设定与估计方法</a:t>
            </a:r>
            <a:endParaRPr lang="zh-CN" altLang="en-US"/>
          </a:p>
        </p:txBody>
      </p:sp>
      <p:sp>
        <p:nvSpPr>
          <p:cNvPr id="3" name="内容占位符 2"/>
          <p:cNvSpPr>
            <a:spLocks noGrp="1"/>
          </p:cNvSpPr>
          <p:nvPr>
            <p:ph idx="1"/>
          </p:nvPr>
        </p:nvSpPr>
        <p:spPr>
          <a:xfrm>
            <a:off x="273050" y="888365"/>
            <a:ext cx="8242300" cy="5288915"/>
          </a:xfrm>
        </p:spPr>
        <p:txBody>
          <a:bodyPr/>
          <a:p>
            <a:r>
              <a:rPr lang="zh-CN" altLang="en-US" sz="2000"/>
              <a:t>我们遵照学界标准研究，采用局部调整模型来考察金融资产配置对企业杠杆率的影响，参照前人的做法，将目标资本结构的函数形式设定为线性:</a:t>
            </a:r>
            <a:endParaRPr lang="zh-CN" altLang="en-US" sz="2000"/>
          </a:p>
        </p:txBody>
      </p:sp>
      <p:pic>
        <p:nvPicPr>
          <p:cNvPr id="4" name="图片 3"/>
          <p:cNvPicPr>
            <a:picLocks noChangeAspect="1"/>
          </p:cNvPicPr>
          <p:nvPr/>
        </p:nvPicPr>
        <p:blipFill>
          <a:blip r:embed="rId1"/>
          <a:stretch>
            <a:fillRect/>
          </a:stretch>
        </p:blipFill>
        <p:spPr>
          <a:xfrm>
            <a:off x="349250" y="1787525"/>
            <a:ext cx="7139940" cy="589280"/>
          </a:xfrm>
          <a:prstGeom prst="rect">
            <a:avLst/>
          </a:prstGeom>
        </p:spPr>
      </p:pic>
      <p:sp>
        <p:nvSpPr>
          <p:cNvPr id="5" name="文本框 4"/>
          <p:cNvSpPr txBox="1"/>
          <p:nvPr/>
        </p:nvSpPr>
        <p:spPr>
          <a:xfrm>
            <a:off x="467995" y="2465705"/>
            <a:ext cx="8242300" cy="645160"/>
          </a:xfrm>
          <a:prstGeom prst="rect">
            <a:avLst/>
          </a:prstGeom>
          <a:noFill/>
        </p:spPr>
        <p:txBody>
          <a:bodyPr wrap="square" rtlCol="0" anchor="t">
            <a:spAutoFit/>
          </a:bodyPr>
          <a:p>
            <a:r>
              <a:rPr lang="zh-CN" altLang="en-US"/>
              <a:t>其中，下标 i 和 t 分别代表企业和时期; Lev * 表示目标资本结构;向量组 X 为企业特征变量。同时，假定企业向目标资本结构的动态调整过程表述为:</a:t>
            </a:r>
            <a:endParaRPr lang="zh-CN" altLang="en-US"/>
          </a:p>
        </p:txBody>
      </p:sp>
      <p:pic>
        <p:nvPicPr>
          <p:cNvPr id="8" name="图片 7"/>
          <p:cNvPicPr>
            <a:picLocks noChangeAspect="1"/>
          </p:cNvPicPr>
          <p:nvPr/>
        </p:nvPicPr>
        <p:blipFill>
          <a:blip r:embed="rId2"/>
          <a:stretch>
            <a:fillRect/>
          </a:stretch>
        </p:blipFill>
        <p:spPr>
          <a:xfrm>
            <a:off x="565150" y="3193415"/>
            <a:ext cx="6924040" cy="471805"/>
          </a:xfrm>
          <a:prstGeom prst="rect">
            <a:avLst/>
          </a:prstGeom>
        </p:spPr>
      </p:pic>
      <p:sp>
        <p:nvSpPr>
          <p:cNvPr id="9" name="文本框 8"/>
          <p:cNvSpPr txBox="1"/>
          <p:nvPr/>
        </p:nvSpPr>
        <p:spPr>
          <a:xfrm>
            <a:off x="348615" y="3665220"/>
            <a:ext cx="8362315" cy="1198880"/>
          </a:xfrm>
          <a:prstGeom prst="rect">
            <a:avLst/>
          </a:prstGeom>
          <a:noFill/>
        </p:spPr>
        <p:txBody>
          <a:bodyPr wrap="square" rtlCol="0" anchor="t">
            <a:spAutoFit/>
          </a:bodyPr>
          <a:p>
            <a:r>
              <a:rPr lang="zh-CN" altLang="en-US"/>
              <a:t>其中，Lev 表示真实资本结构;参数 λ 刻画了企业资本结构的平均调整速度。若0 ＜ λ ＜ 1 ，说明企业资本结构在一个时期内进行了局部而非完全调整;若 λ = 0 或λ = 1 ，说明企业资本结构在一个时期内完全没有调整或者进行了完全调整。进一步，将模型(1)代入局部调整模型(2)，整理可得:</a:t>
            </a:r>
            <a:endParaRPr lang="zh-CN" altLang="en-US"/>
          </a:p>
        </p:txBody>
      </p:sp>
      <p:pic>
        <p:nvPicPr>
          <p:cNvPr id="11" name="图片 10"/>
          <p:cNvPicPr>
            <a:picLocks noChangeAspect="1"/>
          </p:cNvPicPr>
          <p:nvPr/>
        </p:nvPicPr>
        <p:blipFill>
          <a:blip r:embed="rId3"/>
          <a:stretch>
            <a:fillRect/>
          </a:stretch>
        </p:blipFill>
        <p:spPr>
          <a:xfrm>
            <a:off x="467995" y="4864100"/>
            <a:ext cx="7602220" cy="464820"/>
          </a:xfrm>
          <a:prstGeom prst="rect">
            <a:avLst/>
          </a:prstGeom>
        </p:spPr>
      </p:pic>
      <p:sp>
        <p:nvSpPr>
          <p:cNvPr id="12" name="文本框 11"/>
          <p:cNvSpPr txBox="1"/>
          <p:nvPr/>
        </p:nvSpPr>
        <p:spPr>
          <a:xfrm>
            <a:off x="273050" y="5475605"/>
            <a:ext cx="8437880" cy="645160"/>
          </a:xfrm>
          <a:prstGeom prst="rect">
            <a:avLst/>
          </a:prstGeom>
          <a:noFill/>
        </p:spPr>
        <p:txBody>
          <a:bodyPr wrap="square" rtlCol="0" anchor="t">
            <a:spAutoFit/>
          </a:bodyPr>
          <a:p>
            <a:r>
              <a:rPr lang="zh-CN" altLang="en-US"/>
              <a:t>区别于以往研究，除了传统的企业特征变量外，本文还将企业的金融资产配置行为引入目标资本结构的决定方程  ，从而构建了满足研究需要的局部调整模型</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463550" y="263525"/>
            <a:ext cx="7770495" cy="830580"/>
          </a:xfrm>
          <a:prstGeom prst="rect">
            <a:avLst/>
          </a:prstGeom>
        </p:spPr>
      </p:pic>
      <p:sp>
        <p:nvSpPr>
          <p:cNvPr id="5" name="文本框 4"/>
          <p:cNvSpPr txBox="1"/>
          <p:nvPr/>
        </p:nvSpPr>
        <p:spPr>
          <a:xfrm>
            <a:off x="125730" y="1156970"/>
            <a:ext cx="8938260" cy="1753235"/>
          </a:xfrm>
          <a:prstGeom prst="rect">
            <a:avLst/>
          </a:prstGeom>
          <a:noFill/>
        </p:spPr>
        <p:txBody>
          <a:bodyPr wrap="square" rtlCol="0" anchor="t">
            <a:spAutoFit/>
          </a:bodyPr>
          <a:p>
            <a:r>
              <a:rPr lang="zh-CN" altLang="en-US"/>
              <a:t>企业层面的控制变量包括经营性现金流( Cfo )、盈利能力( Ｒoe )、有形资产比例( Tag )、企业规模( Size )和成长机会( Grow )</a:t>
            </a:r>
            <a:endParaRPr lang="zh-CN" altLang="en-US"/>
          </a:p>
          <a:p>
            <a:r>
              <a:rPr lang="zh-CN" altLang="en-US"/>
              <a:t>参数 δ 和    是本文的关注重点。前者刻画了企业资本结构的平均调整速度，大小为 1 － δ ;后者刻画了金融资产配置对企业杠杆率的影响方向，作用强度为   /(1 －δ) 。</a:t>
            </a:r>
            <a:endParaRPr lang="zh-CN" altLang="en-US"/>
          </a:p>
          <a:p>
            <a:r>
              <a:rPr lang="zh-CN" altLang="en-US"/>
              <a:t>依据研究假说 1，本文预期当金融资产配置指标( Fa )为金融资产持有份额( Fah ) 时， 显著为负;当金融资产配置指标( Fa ) 为金融渠道获利( Fcp )时， 显著为正。</a:t>
            </a:r>
            <a:endParaRPr lang="zh-CN" altLang="en-US"/>
          </a:p>
        </p:txBody>
      </p:sp>
      <p:graphicFrame>
        <p:nvGraphicFramePr>
          <p:cNvPr id="8" name="对象 7">
            <a:hlinkClick r:id="" action="ppaction://ole?verb="/>
          </p:cNvPr>
          <p:cNvGraphicFramePr>
            <a:graphicFrameLocks noChangeAspect="1"/>
          </p:cNvGraphicFramePr>
          <p:nvPr/>
        </p:nvGraphicFramePr>
        <p:xfrm>
          <a:off x="1159510" y="1802130"/>
          <a:ext cx="189230" cy="240030"/>
        </p:xfrm>
        <a:graphic>
          <a:graphicData uri="http://schemas.openxmlformats.org/presentationml/2006/ole">
            <mc:AlternateContent xmlns:mc="http://schemas.openxmlformats.org/markup-compatibility/2006">
              <mc:Choice xmlns:v="urn:schemas-microsoft-com:vml" Requires="v">
                <p:oleObj spid="_x0000_s1026" name="" r:id="rId2" imgW="139700" imgH="177165" progId="Equation.KSEE3">
                  <p:embed/>
                </p:oleObj>
              </mc:Choice>
              <mc:Fallback>
                <p:oleObj name="" r:id="rId2" imgW="139700" imgH="177165" progId="Equation.KSEE3">
                  <p:embed/>
                  <p:pic>
                    <p:nvPicPr>
                      <p:cNvPr id="0" name="图片 1025"/>
                      <p:cNvPicPr/>
                      <p:nvPr/>
                    </p:nvPicPr>
                    <p:blipFill>
                      <a:blip r:embed="rId3"/>
                      <a:stretch>
                        <a:fillRect/>
                      </a:stretch>
                    </p:blipFill>
                    <p:spPr>
                      <a:xfrm>
                        <a:off x="1159510" y="1802130"/>
                        <a:ext cx="189230" cy="240030"/>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6856095" y="2042160"/>
          <a:ext cx="226695" cy="213995"/>
        </p:xfrm>
        <a:graphic>
          <a:graphicData uri="http://schemas.openxmlformats.org/presentationml/2006/ole">
            <mc:AlternateContent xmlns:mc="http://schemas.openxmlformats.org/markup-compatibility/2006">
              <mc:Choice xmlns:v="urn:schemas-microsoft-com:vml" Requires="v">
                <p:oleObj spid="_x0000_s11" name="" r:id="rId4" imgW="139700" imgH="177165" progId="Equation.KSEE3">
                  <p:embed/>
                </p:oleObj>
              </mc:Choice>
              <mc:Fallback>
                <p:oleObj name="" r:id="rId4" imgW="139700" imgH="177165" progId="Equation.KSEE3">
                  <p:embed/>
                  <p:pic>
                    <p:nvPicPr>
                      <p:cNvPr id="0" name="图片 1025"/>
                      <p:cNvPicPr/>
                      <p:nvPr/>
                    </p:nvPicPr>
                    <p:blipFill>
                      <a:blip r:embed="rId3"/>
                      <a:stretch>
                        <a:fillRect/>
                      </a:stretch>
                    </p:blipFill>
                    <p:spPr>
                      <a:xfrm>
                        <a:off x="6856095" y="2042160"/>
                        <a:ext cx="226695" cy="213995"/>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6290945" y="2586355"/>
          <a:ext cx="324485" cy="311150"/>
        </p:xfrm>
        <a:graphic>
          <a:graphicData uri="http://schemas.openxmlformats.org/presentationml/2006/ole">
            <mc:AlternateContent xmlns:mc="http://schemas.openxmlformats.org/markup-compatibility/2006">
              <mc:Choice xmlns:v="urn:schemas-microsoft-com:vml" Requires="v">
                <p:oleObj spid="_x0000_s13" name="" r:id="rId5" imgW="139700" imgH="177165" progId="Equation.KSEE3">
                  <p:embed/>
                </p:oleObj>
              </mc:Choice>
              <mc:Fallback>
                <p:oleObj name="" r:id="rId5" imgW="139700" imgH="177165" progId="Equation.KSEE3">
                  <p:embed/>
                  <p:pic>
                    <p:nvPicPr>
                      <p:cNvPr id="0" name="图片 1025"/>
                      <p:cNvPicPr/>
                      <p:nvPr/>
                    </p:nvPicPr>
                    <p:blipFill>
                      <a:blip r:embed="rId3"/>
                      <a:stretch>
                        <a:fillRect/>
                      </a:stretch>
                    </p:blipFill>
                    <p:spPr>
                      <a:xfrm>
                        <a:off x="6290945" y="2586355"/>
                        <a:ext cx="324485" cy="311150"/>
                      </a:xfrm>
                      <a:prstGeom prst="rect">
                        <a:avLst/>
                      </a:prstGeom>
                    </p:spPr>
                  </p:pic>
                </p:oleObj>
              </mc:Fallback>
            </mc:AlternateContent>
          </a:graphicData>
        </a:graphic>
      </p:graphicFrame>
      <p:graphicFrame>
        <p:nvGraphicFramePr>
          <p:cNvPr id="14" name="对象 13">
            <a:hlinkClick r:id="" action="ppaction://ole?verb="/>
          </p:cNvPr>
          <p:cNvGraphicFramePr>
            <a:graphicFrameLocks noChangeAspect="1"/>
          </p:cNvGraphicFramePr>
          <p:nvPr/>
        </p:nvGraphicFramePr>
        <p:xfrm>
          <a:off x="8556625" y="2256155"/>
          <a:ext cx="380365" cy="358775"/>
        </p:xfrm>
        <a:graphic>
          <a:graphicData uri="http://schemas.openxmlformats.org/presentationml/2006/ole">
            <mc:AlternateContent xmlns:mc="http://schemas.openxmlformats.org/markup-compatibility/2006">
              <mc:Choice xmlns:v="urn:schemas-microsoft-com:vml" Requires="v">
                <p:oleObj spid="_x0000_s15" name="" r:id="rId6" imgW="139700" imgH="177165" progId="Equation.KSEE3">
                  <p:embed/>
                </p:oleObj>
              </mc:Choice>
              <mc:Fallback>
                <p:oleObj name="" r:id="rId6" imgW="139700" imgH="177165" progId="Equation.KSEE3">
                  <p:embed/>
                  <p:pic>
                    <p:nvPicPr>
                      <p:cNvPr id="0" name="图片 1025"/>
                      <p:cNvPicPr/>
                      <p:nvPr/>
                    </p:nvPicPr>
                    <p:blipFill>
                      <a:blip r:embed="rId3"/>
                      <a:stretch>
                        <a:fillRect/>
                      </a:stretch>
                    </p:blipFill>
                    <p:spPr>
                      <a:xfrm>
                        <a:off x="8556625" y="2256155"/>
                        <a:ext cx="380365" cy="358775"/>
                      </a:xfrm>
                      <a:prstGeom prst="rect">
                        <a:avLst/>
                      </a:prstGeom>
                    </p:spPr>
                  </p:pic>
                </p:oleObj>
              </mc:Fallback>
            </mc:AlternateContent>
          </a:graphicData>
        </a:graphic>
      </p:graphicFrame>
      <p:sp>
        <p:nvSpPr>
          <p:cNvPr id="16" name="文本框 15"/>
          <p:cNvSpPr txBox="1"/>
          <p:nvPr/>
        </p:nvSpPr>
        <p:spPr>
          <a:xfrm>
            <a:off x="242570" y="3138170"/>
            <a:ext cx="8557895" cy="922020"/>
          </a:xfrm>
          <a:prstGeom prst="rect">
            <a:avLst/>
          </a:prstGeom>
          <a:noFill/>
        </p:spPr>
        <p:txBody>
          <a:bodyPr wrap="square" rtlCol="0" anchor="t">
            <a:spAutoFit/>
          </a:bodyPr>
          <a:p>
            <a:r>
              <a:rPr lang="zh-CN" altLang="en-US"/>
              <a:t>进一步，为探讨宏观经济环境如何影响金融资产配置与企业杠杆率之间的关系，分别将经济增长和货币政策与金融资产配置的交互项引入模型(4)，从而构建如下拓展的局部调整模型。</a:t>
            </a:r>
            <a:endParaRPr lang="zh-CN" altLang="en-US"/>
          </a:p>
        </p:txBody>
      </p:sp>
      <p:pic>
        <p:nvPicPr>
          <p:cNvPr id="17" name="图片 16"/>
          <p:cNvPicPr>
            <a:picLocks noChangeAspect="1"/>
          </p:cNvPicPr>
          <p:nvPr/>
        </p:nvPicPr>
        <p:blipFill>
          <a:blip r:embed="rId7"/>
          <a:stretch>
            <a:fillRect/>
          </a:stretch>
        </p:blipFill>
        <p:spPr>
          <a:xfrm>
            <a:off x="242570" y="4060190"/>
            <a:ext cx="8378190" cy="1640205"/>
          </a:xfrm>
          <a:prstGeom prst="rect">
            <a:avLst/>
          </a:prstGeom>
        </p:spPr>
      </p:pic>
      <p:sp>
        <p:nvSpPr>
          <p:cNvPr id="18" name="文本框 17"/>
          <p:cNvSpPr txBox="1"/>
          <p:nvPr/>
        </p:nvSpPr>
        <p:spPr>
          <a:xfrm>
            <a:off x="368935" y="5700395"/>
            <a:ext cx="8251825" cy="645160"/>
          </a:xfrm>
          <a:prstGeom prst="rect">
            <a:avLst/>
          </a:prstGeom>
          <a:noFill/>
        </p:spPr>
        <p:txBody>
          <a:bodyPr wrap="square" rtlCol="0" anchor="t">
            <a:spAutoFit/>
          </a:bodyPr>
          <a:p>
            <a:r>
              <a:rPr lang="zh-CN" altLang="en-US"/>
              <a:t>其中，Eg 和 ΔM2 分别表示经济增长和货币政策。在模型(5)和(6)中，待估计系数φ 是关注重点，金融资产配置对企业杠杆率的影响为 (      + φEg)/(1 － λ)。</a:t>
            </a:r>
            <a:endParaRPr lang="zh-CN" altLang="en-US"/>
          </a:p>
        </p:txBody>
      </p:sp>
      <p:graphicFrame>
        <p:nvGraphicFramePr>
          <p:cNvPr id="19" name="对象 18">
            <a:hlinkClick r:id="" action="ppaction://ole?verb="/>
          </p:cNvPr>
          <p:cNvGraphicFramePr>
            <a:graphicFrameLocks noChangeAspect="1"/>
          </p:cNvGraphicFramePr>
          <p:nvPr/>
        </p:nvGraphicFramePr>
        <p:xfrm>
          <a:off x="5825490" y="6034405"/>
          <a:ext cx="324485" cy="311150"/>
        </p:xfrm>
        <a:graphic>
          <a:graphicData uri="http://schemas.openxmlformats.org/presentationml/2006/ole">
            <mc:AlternateContent xmlns:mc="http://schemas.openxmlformats.org/markup-compatibility/2006">
              <mc:Choice xmlns:v="urn:schemas-microsoft-com:vml" Requires="v">
                <p:oleObj spid="_x0000_s20" name="" r:id="rId8" imgW="139700" imgH="177165" progId="Equation.KSEE3">
                  <p:embed/>
                </p:oleObj>
              </mc:Choice>
              <mc:Fallback>
                <p:oleObj name="" r:id="rId8" imgW="139700" imgH="177165" progId="Equation.KSEE3">
                  <p:embed/>
                  <p:pic>
                    <p:nvPicPr>
                      <p:cNvPr id="0" name="图片 1025"/>
                      <p:cNvPicPr/>
                      <p:nvPr/>
                    </p:nvPicPr>
                    <p:blipFill>
                      <a:blip r:embed="rId9"/>
                      <a:stretch>
                        <a:fillRect/>
                      </a:stretch>
                    </p:blipFill>
                    <p:spPr>
                      <a:xfrm>
                        <a:off x="5825490" y="6034405"/>
                        <a:ext cx="324485" cy="311150"/>
                      </a:xfrm>
                      <a:prstGeom prst="rect">
                        <a:avLst/>
                      </a:prstGeom>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37820" y="365125"/>
            <a:ext cx="8177530" cy="360680"/>
          </a:xfrm>
        </p:spPr>
        <p:txBody>
          <a:bodyPr>
            <a:normAutofit fontScale="90000"/>
          </a:bodyPr>
          <a:p>
            <a:r>
              <a:rPr lang="zh-CN" altLang="en-US"/>
              <a:t>(二)指标选取与数据来源</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46355" y="985520"/>
            <a:ext cx="8945245" cy="4683760"/>
          </a:xfrm>
          <a:prstGeom prst="rect">
            <a:avLst/>
          </a:prstGeom>
        </p:spPr>
      </p:pic>
      <p:sp>
        <p:nvSpPr>
          <p:cNvPr id="5" name="文本框 4"/>
          <p:cNvSpPr txBox="1"/>
          <p:nvPr/>
        </p:nvSpPr>
        <p:spPr>
          <a:xfrm>
            <a:off x="270510" y="5513070"/>
            <a:ext cx="8427085" cy="922020"/>
          </a:xfrm>
          <a:prstGeom prst="rect">
            <a:avLst/>
          </a:prstGeom>
          <a:noFill/>
        </p:spPr>
        <p:txBody>
          <a:bodyPr wrap="square" rtlCol="0" anchor="t">
            <a:spAutoFit/>
          </a:bodyPr>
          <a:p>
            <a:r>
              <a:rPr lang="zh-CN" altLang="en-US"/>
              <a:t>由于 2007 年开始执行新会计准则，本文选取 2007－2016 年中国 A 股非金融类上市公司的半年期数据作为研究样本。企业层面的原始数据来源于国泰安(CSMA</a:t>
            </a:r>
            <a:r>
              <a:rPr lang="en-US" altLang="zh-CN"/>
              <a:t>R</a:t>
            </a:r>
            <a:r>
              <a:rPr lang="zh-CN" altLang="en-US"/>
              <a:t>)数据库，宏观层面的其他数据来源于 CEIC 数据库。</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483870" y="272415"/>
            <a:ext cx="7974330" cy="41617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28955" y="365125"/>
            <a:ext cx="7986395" cy="514985"/>
          </a:xfrm>
        </p:spPr>
        <p:txBody>
          <a:bodyPr>
            <a:normAutofit fontScale="90000"/>
          </a:bodyPr>
          <a:p>
            <a:r>
              <a:rPr lang="zh-CN" altLang="en-US"/>
              <a:t>(三)典型事实分析</a:t>
            </a:r>
            <a:endParaRPr lang="zh-CN" altLang="en-US"/>
          </a:p>
        </p:txBody>
      </p:sp>
      <p:pic>
        <p:nvPicPr>
          <p:cNvPr id="4" name="内容占位符 3"/>
          <p:cNvPicPr>
            <a:picLocks noChangeAspect="1"/>
          </p:cNvPicPr>
          <p:nvPr>
            <p:ph idx="1"/>
          </p:nvPr>
        </p:nvPicPr>
        <p:blipFill>
          <a:blip r:embed="rId1"/>
          <a:stretch>
            <a:fillRect/>
          </a:stretch>
        </p:blipFill>
        <p:spPr>
          <a:xfrm>
            <a:off x="623570" y="1084580"/>
            <a:ext cx="7348220" cy="2485390"/>
          </a:xfrm>
          <a:prstGeom prst="rect">
            <a:avLst/>
          </a:prstGeom>
        </p:spPr>
      </p:pic>
      <p:sp>
        <p:nvSpPr>
          <p:cNvPr id="5" name="文本框 4"/>
          <p:cNvSpPr txBox="1"/>
          <p:nvPr/>
        </p:nvSpPr>
        <p:spPr>
          <a:xfrm>
            <a:off x="624205" y="3851910"/>
            <a:ext cx="8058785" cy="1753235"/>
          </a:xfrm>
          <a:prstGeom prst="rect">
            <a:avLst/>
          </a:prstGeom>
          <a:noFill/>
        </p:spPr>
        <p:txBody>
          <a:bodyPr wrap="square" rtlCol="0" anchor="t">
            <a:spAutoFit/>
          </a:bodyPr>
          <a:p>
            <a:r>
              <a:rPr lang="zh-CN" altLang="en-US"/>
              <a:t>不难看出，在 2007－2016 年，金融资产持有份额与企业杠杆率呈现相反的变动趋势，而金融渠道获利与企业杠杆率呈现同向的变动趋势。可见，金融资产持有份额比例越高，企业资产负债率越低;金融渠道获利比例越高，企业资产负债率越高。金融资产持有份额呈倒 U 型的同时，金融渠道获利呈 U 型，且2011</a:t>
            </a:r>
            <a:endParaRPr lang="zh-CN" altLang="en-US"/>
          </a:p>
          <a:p>
            <a:r>
              <a:rPr lang="zh-CN" altLang="en-US"/>
              <a:t>年是共同的结构变化点。这说明企业配置金融资产的动机是多元化的，有必要从不同层面进行细致刻画  。</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365760" y="262890"/>
            <a:ext cx="6517640" cy="3284855"/>
          </a:xfrm>
          <a:prstGeom prst="rect">
            <a:avLst/>
          </a:prstGeom>
        </p:spPr>
      </p:pic>
      <p:pic>
        <p:nvPicPr>
          <p:cNvPr id="5" name="图片 4"/>
          <p:cNvPicPr>
            <a:picLocks noChangeAspect="1"/>
          </p:cNvPicPr>
          <p:nvPr/>
        </p:nvPicPr>
        <p:blipFill>
          <a:blip r:embed="rId3"/>
          <a:stretch>
            <a:fillRect/>
          </a:stretch>
        </p:blipFill>
        <p:spPr>
          <a:xfrm>
            <a:off x="617855" y="3737610"/>
            <a:ext cx="5858510" cy="304673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5891666"/>
            <a:ext cx="9144000" cy="129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524700" y="2958552"/>
            <a:ext cx="5619300" cy="9144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3910602" y="3154142"/>
            <a:ext cx="3164840" cy="521970"/>
          </a:xfrm>
          <a:prstGeom prst="rect">
            <a:avLst/>
          </a:prstGeom>
          <a:noFill/>
        </p:spPr>
        <p:txBody>
          <a:bodyPr wrap="none" rtlCol="0">
            <a:spAutoFit/>
          </a:bodyPr>
          <a:lstStyle/>
          <a:p>
            <a:pPr algn="l"/>
            <a:r>
              <a:rPr lang="en-US" altLang="zh-CN" sz="2800" b="1" dirty="0">
                <a:solidFill>
                  <a:schemeClr val="bg1"/>
                </a:solidFill>
                <a:latin typeface="微软雅黑" panose="020B0503020204020204" pitchFamily="34" charset="-122"/>
                <a:ea typeface="微软雅黑" panose="020B0503020204020204" pitchFamily="34" charset="-122"/>
              </a:rPr>
              <a:t>        </a:t>
            </a:r>
            <a:r>
              <a:rPr lang="zh-CN" altLang="en-US" sz="2800" b="1" dirty="0">
                <a:solidFill>
                  <a:schemeClr val="bg1"/>
                </a:solidFill>
                <a:latin typeface="微软雅黑" panose="020B0503020204020204" pitchFamily="34" charset="-122"/>
                <a:ea typeface="微软雅黑" panose="020B0503020204020204" pitchFamily="34" charset="-122"/>
              </a:rPr>
              <a:t>经验分析结果</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4" name="椭圆 23"/>
          <p:cNvSpPr/>
          <p:nvPr/>
        </p:nvSpPr>
        <p:spPr>
          <a:xfrm>
            <a:off x="2123729" y="2636913"/>
            <a:ext cx="1557677" cy="1557677"/>
          </a:xfrm>
          <a:prstGeom prst="ellipse">
            <a:avLst/>
          </a:prstGeom>
          <a:solidFill>
            <a:schemeClr val="bg1"/>
          </a:solidFill>
          <a:ln w="1270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2241167" y="2815587"/>
            <a:ext cx="1322798" cy="1200329"/>
          </a:xfrm>
          <a:prstGeom prst="rect">
            <a:avLst/>
          </a:prstGeom>
          <a:noFill/>
        </p:spPr>
        <p:txBody>
          <a:bodyPr wrap="none" rtlCol="0">
            <a:spAutoFit/>
          </a:bodyPr>
          <a:lstStyle/>
          <a:p>
            <a:r>
              <a:rPr lang="en-US" altLang="zh-CN" sz="7200" b="1" dirty="0">
                <a:solidFill>
                  <a:schemeClr val="tx1">
                    <a:lumMod val="85000"/>
                    <a:lumOff val="15000"/>
                  </a:schemeClr>
                </a:solidFill>
                <a:latin typeface="微软雅黑" panose="020B0503020204020204" pitchFamily="34" charset="-122"/>
                <a:ea typeface="微软雅黑" panose="020B0503020204020204" pitchFamily="34" charset="-122"/>
              </a:rPr>
              <a:t>04</a:t>
            </a:r>
            <a:endParaRPr lang="zh-CN" altLang="en-US" sz="7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1" name="Picture 2" descr="C:\Users\hui\Desktop\视觉设计\东财标志\微信图片_2017112312311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7510" y="1124744"/>
            <a:ext cx="3217190" cy="7560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800" fill="hold"/>
                                        <p:tgtEl>
                                          <p:spTgt spid="24"/>
                                        </p:tgtEl>
                                        <p:attrNameLst>
                                          <p:attrName>ppt_x</p:attrName>
                                        </p:attrNameLst>
                                      </p:cBhvr>
                                      <p:tavLst>
                                        <p:tav tm="0">
                                          <p:val>
                                            <p:strVal val="0-#ppt_w/2"/>
                                          </p:val>
                                        </p:tav>
                                        <p:tav tm="100000">
                                          <p:val>
                                            <p:strVal val="#ppt_x"/>
                                          </p:val>
                                        </p:tav>
                                      </p:tavLst>
                                    </p:anim>
                                    <p:anim calcmode="lin" valueType="num">
                                      <p:cBhvr additive="base">
                                        <p:cTn id="8" dur="800" fill="hold"/>
                                        <p:tgtEl>
                                          <p:spTgt spid="24"/>
                                        </p:tgtEl>
                                        <p:attrNameLst>
                                          <p:attrName>ppt_y</p:attrName>
                                        </p:attrNameLst>
                                      </p:cBhvr>
                                      <p:tavLst>
                                        <p:tav tm="0">
                                          <p:val>
                                            <p:strVal val="#ppt_y"/>
                                          </p:val>
                                        </p:tav>
                                        <p:tav tm="100000">
                                          <p:val>
                                            <p:strVal val="#ppt_y"/>
                                          </p:val>
                                        </p:tav>
                                      </p:tavLst>
                                    </p:anim>
                                  </p:childTnLst>
                                </p:cTn>
                              </p:par>
                              <p:par>
                                <p:cTn id="9" presetID="8" presetClass="emph" presetSubtype="0" fill="hold" grpId="1" nodeType="withEffect">
                                  <p:stCondLst>
                                    <p:cond delay="0"/>
                                  </p:stCondLst>
                                  <p:childTnLst>
                                    <p:animRot by="21600000">
                                      <p:cBhvr>
                                        <p:cTn id="10" dur="2200" fill="hold"/>
                                        <p:tgtEl>
                                          <p:spTgt spid="24"/>
                                        </p:tgtEl>
                                        <p:attrNameLst>
                                          <p:attrName>r</p:attrName>
                                        </p:attrNameLst>
                                      </p:cBhvr>
                                    </p:animRot>
                                  </p:childTnLst>
                                </p:cTn>
                              </p:par>
                              <p:par>
                                <p:cTn id="11" presetID="49" presetClass="entr" presetSubtype="0" decel="100000" fill="hold" grpId="0" nodeType="withEffect">
                                  <p:stCondLst>
                                    <p:cond delay="90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 calcmode="lin" valueType="num">
                                      <p:cBhvr>
                                        <p:cTn id="15" dur="500" fill="hold"/>
                                        <p:tgtEl>
                                          <p:spTgt spid="25"/>
                                        </p:tgtEl>
                                        <p:attrNameLst>
                                          <p:attrName>style.rotation</p:attrName>
                                        </p:attrNameLst>
                                      </p:cBhvr>
                                      <p:tavLst>
                                        <p:tav tm="0">
                                          <p:val>
                                            <p:fltVal val="360"/>
                                          </p:val>
                                        </p:tav>
                                        <p:tav tm="100000">
                                          <p:val>
                                            <p:fltVal val="0"/>
                                          </p:val>
                                        </p:tav>
                                      </p:tavLst>
                                    </p:anim>
                                    <p:animEffect transition="in" filter="fade">
                                      <p:cBhvr>
                                        <p:cTn id="16" dur="500"/>
                                        <p:tgtEl>
                                          <p:spTgt spid="25"/>
                                        </p:tgtEl>
                                      </p:cBhvr>
                                    </p:animEffect>
                                  </p:childTnLst>
                                </p:cTn>
                              </p:par>
                              <p:par>
                                <p:cTn id="17" presetID="22" presetClass="entr" presetSubtype="8" fill="hold" grpId="0" nodeType="withEffect">
                                  <p:stCondLst>
                                    <p:cond delay="160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par>
                          <p:cTn id="20" fill="hold">
                            <p:stCondLst>
                              <p:cond delay="10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23"/>
                                        </p:tgtEl>
                                        <p:attrNameLst>
                                          <p:attrName>style.visibility</p:attrName>
                                        </p:attrNameLst>
                                      </p:cBhvr>
                                      <p:to>
                                        <p:strVal val="visible"/>
                                      </p:to>
                                    </p:set>
                                    <p:anim by="(-#ppt_w*2)" calcmode="lin" valueType="num">
                                      <p:cBhvr rctx="PPT">
                                        <p:cTn id="23" dur="500" autoRev="1" fill="hold">
                                          <p:stCondLst>
                                            <p:cond delay="0"/>
                                          </p:stCondLst>
                                        </p:cTn>
                                        <p:tgtEl>
                                          <p:spTgt spid="23"/>
                                        </p:tgtEl>
                                        <p:attrNameLst>
                                          <p:attrName>ppt_w</p:attrName>
                                        </p:attrNameLst>
                                      </p:cBhvr>
                                    </p:anim>
                                    <p:anim by="(#ppt_w*0.50)" calcmode="lin" valueType="num">
                                      <p:cBhvr>
                                        <p:cTn id="24" dur="500" decel="50000" autoRev="1" fill="hold">
                                          <p:stCondLst>
                                            <p:cond delay="0"/>
                                          </p:stCondLst>
                                        </p:cTn>
                                        <p:tgtEl>
                                          <p:spTgt spid="23"/>
                                        </p:tgtEl>
                                        <p:attrNameLst>
                                          <p:attrName>ppt_x</p:attrName>
                                        </p:attrNameLst>
                                      </p:cBhvr>
                                    </p:anim>
                                    <p:anim from="(-#ppt_h/2)" to="(#ppt_y)" calcmode="lin" valueType="num">
                                      <p:cBhvr>
                                        <p:cTn id="25" dur="1000" fill="hold">
                                          <p:stCondLst>
                                            <p:cond delay="0"/>
                                          </p:stCondLst>
                                        </p:cTn>
                                        <p:tgtEl>
                                          <p:spTgt spid="23"/>
                                        </p:tgtEl>
                                        <p:attrNameLst>
                                          <p:attrName>ppt_y</p:attrName>
                                        </p:attrNameLst>
                                      </p:cBhvr>
                                    </p:anim>
                                    <p:animRot by="21600000">
                                      <p:cBhvr>
                                        <p:cTn id="26" dur="1000" fill="hold">
                                          <p:stCondLst>
                                            <p:cond delay="0"/>
                                          </p:stCondLst>
                                        </p:cTn>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animBg="1"/>
      <p:bldP spid="24" grpId="1" animBg="1"/>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0660" y="255905"/>
            <a:ext cx="8468995" cy="372110"/>
          </a:xfrm>
        </p:spPr>
        <p:txBody>
          <a:bodyPr>
            <a:normAutofit fontScale="90000"/>
          </a:bodyPr>
          <a:p>
            <a:r>
              <a:rPr lang="zh-CN" altLang="en-US" sz="3200"/>
              <a:t>(一)金融资产配置与企业杠杆率:整体影响</a:t>
            </a:r>
            <a:endParaRPr lang="zh-CN" altLang="en-US" sz="3200"/>
          </a:p>
        </p:txBody>
      </p:sp>
      <p:sp>
        <p:nvSpPr>
          <p:cNvPr id="3" name="内容占位符 2"/>
          <p:cNvSpPr>
            <a:spLocks noGrp="1"/>
          </p:cNvSpPr>
          <p:nvPr>
            <p:ph idx="1"/>
          </p:nvPr>
        </p:nvSpPr>
        <p:spPr>
          <a:xfrm>
            <a:off x="437515" y="628015"/>
            <a:ext cx="8077835" cy="5549265"/>
          </a:xfrm>
        </p:spPr>
        <p:txBody>
          <a:bodyPr/>
          <a:p>
            <a:pPr marL="0" indent="0">
              <a:buNone/>
            </a:pPr>
            <a:r>
              <a:rPr lang="zh-CN" altLang="en-US" sz="1800"/>
              <a:t>1. 金融渠</a:t>
            </a:r>
            <a:r>
              <a:rPr lang="zh-CN" altLang="en-US" sz="1800"/>
              <a:t>道获利对企业杠杆率的整体影响。本文对模型(4)进行回归分析。固定效应方法(FE)和动态广义矩估计方法(GMM)的估计结果见表 4。</a:t>
            </a:r>
            <a:endParaRPr lang="zh-CN" altLang="en-US" sz="1800"/>
          </a:p>
        </p:txBody>
      </p:sp>
      <p:pic>
        <p:nvPicPr>
          <p:cNvPr id="5" name="图片 4"/>
          <p:cNvPicPr>
            <a:picLocks noChangeAspect="1"/>
          </p:cNvPicPr>
          <p:nvPr/>
        </p:nvPicPr>
        <p:blipFill>
          <a:blip r:embed="rId1"/>
          <a:stretch>
            <a:fillRect/>
          </a:stretch>
        </p:blipFill>
        <p:spPr>
          <a:xfrm>
            <a:off x="777240" y="1195705"/>
            <a:ext cx="6553835" cy="55708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2780660" y="2698410"/>
            <a:ext cx="400989" cy="38884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2771800" y="2726631"/>
            <a:ext cx="573296"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01</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59" name="组合 58"/>
          <p:cNvGrpSpPr/>
          <p:nvPr/>
        </p:nvGrpSpPr>
        <p:grpSpPr>
          <a:xfrm>
            <a:off x="3217652" y="2698410"/>
            <a:ext cx="3362365" cy="388843"/>
            <a:chOff x="3369875" y="1633364"/>
            <a:chExt cx="3362365" cy="432048"/>
          </a:xfrm>
          <a:solidFill>
            <a:srgbClr val="002060"/>
          </a:solidFill>
        </p:grpSpPr>
        <p:sp>
          <p:nvSpPr>
            <p:cNvPr id="13" name="矩形 12"/>
            <p:cNvSpPr/>
            <p:nvPr/>
          </p:nvSpPr>
          <p:spPr>
            <a:xfrm>
              <a:off x="3369875" y="1633364"/>
              <a:ext cx="3362365" cy="4320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3497510" y="1679931"/>
              <a:ext cx="2235835" cy="374650"/>
            </a:xfrm>
            <a:prstGeom prst="rect">
              <a:avLst/>
            </a:prstGeom>
            <a:grpFill/>
          </p:spPr>
          <p:txBody>
            <a:bodyPr wrap="square" rtlCol="0">
              <a:spAutoFit/>
            </a:bodyPr>
            <a:lstStyle/>
            <a:p>
              <a:pPr algn="l"/>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引言</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26" name="矩形 25"/>
          <p:cNvSpPr/>
          <p:nvPr/>
        </p:nvSpPr>
        <p:spPr>
          <a:xfrm>
            <a:off x="2780660" y="3265473"/>
            <a:ext cx="400989" cy="38884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7" name="TextBox 26"/>
          <p:cNvSpPr txBox="1"/>
          <p:nvPr/>
        </p:nvSpPr>
        <p:spPr>
          <a:xfrm>
            <a:off x="2771800" y="3293694"/>
            <a:ext cx="453970"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02</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60" name="组合 59"/>
          <p:cNvGrpSpPr/>
          <p:nvPr/>
        </p:nvGrpSpPr>
        <p:grpSpPr>
          <a:xfrm>
            <a:off x="3217652" y="3265473"/>
            <a:ext cx="3362365" cy="388843"/>
            <a:chOff x="3369875" y="2263434"/>
            <a:chExt cx="3362365" cy="432048"/>
          </a:xfrm>
          <a:solidFill>
            <a:srgbClr val="002060"/>
          </a:solidFill>
        </p:grpSpPr>
        <p:sp>
          <p:nvSpPr>
            <p:cNvPr id="25" name="矩形 24"/>
            <p:cNvSpPr/>
            <p:nvPr/>
          </p:nvSpPr>
          <p:spPr>
            <a:xfrm>
              <a:off x="3369875" y="2263434"/>
              <a:ext cx="3362365" cy="4320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bg1"/>
                  </a:solidFill>
                  <a:latin typeface="微软雅黑" panose="020B0503020204020204" pitchFamily="34" charset="-122"/>
                  <a:ea typeface="微软雅黑" panose="020B0503020204020204" pitchFamily="34" charset="-122"/>
                </a:rPr>
                <a:t>机理分析与研究假说</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8" name="TextBox 27"/>
            <p:cNvSpPr txBox="1"/>
            <p:nvPr/>
          </p:nvSpPr>
          <p:spPr>
            <a:xfrm>
              <a:off x="3497320" y="2310181"/>
              <a:ext cx="309880" cy="374650"/>
            </a:xfrm>
            <a:prstGeom prst="rect">
              <a:avLst/>
            </a:prstGeom>
            <a:grpFill/>
          </p:spPr>
          <p:txBody>
            <a:bodyPr wrap="none" rtlCol="0">
              <a:spAutoFit/>
            </a:bodyPr>
            <a:lstStyle/>
            <a:p>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36" name="矩形 35"/>
          <p:cNvSpPr/>
          <p:nvPr/>
        </p:nvSpPr>
        <p:spPr>
          <a:xfrm>
            <a:off x="2780660" y="3832536"/>
            <a:ext cx="400989" cy="38884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7" name="TextBox 36"/>
          <p:cNvSpPr txBox="1"/>
          <p:nvPr/>
        </p:nvSpPr>
        <p:spPr>
          <a:xfrm>
            <a:off x="2771800" y="3860757"/>
            <a:ext cx="453970"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03</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a:off x="3217652" y="3832536"/>
            <a:ext cx="3362365" cy="388843"/>
            <a:chOff x="3369875" y="2893504"/>
            <a:chExt cx="3362365" cy="432048"/>
          </a:xfrm>
          <a:solidFill>
            <a:srgbClr val="002060"/>
          </a:solidFill>
        </p:grpSpPr>
        <p:sp>
          <p:nvSpPr>
            <p:cNvPr id="35" name="矩形 34"/>
            <p:cNvSpPr/>
            <p:nvPr/>
          </p:nvSpPr>
          <p:spPr>
            <a:xfrm>
              <a:off x="3369875" y="2893504"/>
              <a:ext cx="3362365" cy="4320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3497320" y="2940251"/>
              <a:ext cx="3027680" cy="374650"/>
            </a:xfrm>
            <a:prstGeom prst="rect">
              <a:avLst/>
            </a:prstGeom>
            <a:grpFill/>
          </p:spPr>
          <p:txBody>
            <a:bodyPr wrap="non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模型设定、估计方法与指标选取</a:t>
              </a:r>
              <a:endParaRPr lang="en-US" altLang="zh-CN" sz="1600" dirty="0">
                <a:solidFill>
                  <a:schemeClr val="bg1"/>
                </a:solidFill>
                <a:latin typeface="微软雅黑" panose="020B0503020204020204" pitchFamily="34" charset="-122"/>
                <a:ea typeface="微软雅黑" panose="020B0503020204020204" pitchFamily="34" charset="-122"/>
              </a:endParaRPr>
            </a:p>
          </p:txBody>
        </p:sp>
      </p:grpSp>
      <p:sp>
        <p:nvSpPr>
          <p:cNvPr id="44" name="矩形 43"/>
          <p:cNvSpPr/>
          <p:nvPr/>
        </p:nvSpPr>
        <p:spPr>
          <a:xfrm>
            <a:off x="2780660" y="4399599"/>
            <a:ext cx="400989" cy="38884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5" name="TextBox 44"/>
          <p:cNvSpPr txBox="1"/>
          <p:nvPr/>
        </p:nvSpPr>
        <p:spPr>
          <a:xfrm>
            <a:off x="2780690" y="4425915"/>
            <a:ext cx="453970"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04</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62" name="组合 61"/>
          <p:cNvGrpSpPr/>
          <p:nvPr/>
        </p:nvGrpSpPr>
        <p:grpSpPr>
          <a:xfrm>
            <a:off x="3217652" y="4399599"/>
            <a:ext cx="3362365" cy="388843"/>
            <a:chOff x="3369875" y="3523574"/>
            <a:chExt cx="3362365" cy="432048"/>
          </a:xfrm>
          <a:solidFill>
            <a:srgbClr val="002060"/>
          </a:solidFill>
        </p:grpSpPr>
        <p:sp>
          <p:nvSpPr>
            <p:cNvPr id="43" name="矩形 42"/>
            <p:cNvSpPr/>
            <p:nvPr/>
          </p:nvSpPr>
          <p:spPr>
            <a:xfrm>
              <a:off x="3369875" y="3523574"/>
              <a:ext cx="3362365" cy="4320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3497320" y="3570321"/>
              <a:ext cx="2065655" cy="374650"/>
            </a:xfrm>
            <a:prstGeom prst="rect">
              <a:avLst/>
            </a:prstGeom>
            <a:grpFill/>
          </p:spPr>
          <p:txBody>
            <a:bodyPr wrap="none" rtlCol="0">
              <a:spAutoFit/>
            </a:bodyPr>
            <a:lstStyle/>
            <a:p>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经验分析结果</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31" name="矩形 30"/>
          <p:cNvSpPr/>
          <p:nvPr/>
        </p:nvSpPr>
        <p:spPr>
          <a:xfrm>
            <a:off x="0" y="5891666"/>
            <a:ext cx="9144000" cy="129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204188" y="1122462"/>
            <a:ext cx="288032" cy="288032"/>
          </a:xfrm>
          <a:prstGeom prst="rect">
            <a:avLst/>
          </a:prstGeom>
          <a:solidFill>
            <a:srgbClr val="00206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562006" y="1050454"/>
            <a:ext cx="697627" cy="400110"/>
          </a:xfrm>
          <a:prstGeom prst="rect">
            <a:avLst/>
          </a:prstGeom>
          <a:noFill/>
        </p:spPr>
        <p:txBody>
          <a:bodyPr wrap="none" rtlCol="0">
            <a:spAutoFit/>
          </a:bodyPr>
          <a:lstStyle/>
          <a:p>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目录</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204188" y="1554510"/>
            <a:ext cx="8616284"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pic>
        <p:nvPicPr>
          <p:cNvPr id="29" name="Picture 2" descr="C:\Users\hui\Desktop\视觉设计\东财标志\微信图片_20171123123116.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60232" y="973170"/>
            <a:ext cx="2031397" cy="47739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225907" y="5058729"/>
            <a:ext cx="3362365" cy="38884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solidFill>
                  <a:schemeClr val="bg1"/>
                </a:solidFill>
                <a:latin typeface="微软雅黑" panose="020B0503020204020204" pitchFamily="34" charset="-122"/>
                <a:ea typeface="微软雅黑" panose="020B0503020204020204" pitchFamily="34" charset="-122"/>
              </a:rPr>
              <a:t>结论及建议</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TextBox 44"/>
          <p:cNvSpPr txBox="1"/>
          <p:nvPr/>
        </p:nvSpPr>
        <p:spPr>
          <a:xfrm>
            <a:off x="2717165" y="5059045"/>
            <a:ext cx="464185" cy="368300"/>
          </a:xfrm>
          <a:prstGeom prst="rect">
            <a:avLst/>
          </a:prstGeom>
          <a:gradFill>
            <a:gsLst>
              <a:gs pos="0">
                <a:srgbClr val="012D86"/>
              </a:gs>
              <a:gs pos="100000">
                <a:srgbClr val="0E2557"/>
              </a:gs>
            </a:gsLst>
            <a:lin ang="5400000" scaled="0"/>
          </a:gradFill>
        </p:spPr>
        <p:txBody>
          <a:bodyPr wrap="square" rtlCol="0">
            <a:spAutoFit/>
          </a:bodyPr>
          <a:p>
            <a:r>
              <a:rPr lang="en-US" altLang="zh-CN" dirty="0">
                <a:solidFill>
                  <a:schemeClr val="bg1"/>
                </a:solidFill>
                <a:latin typeface="微软雅黑" panose="020B0503020204020204" pitchFamily="34" charset="-122"/>
                <a:ea typeface="微软雅黑" panose="020B0503020204020204" pitchFamily="34" charset="-122"/>
              </a:rPr>
              <a:t>05</a:t>
            </a:r>
            <a:endParaRPr lang="en-US" altLang="zh-CN"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5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0-#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5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0-#ppt_w/2"/>
                                          </p:val>
                                        </p:tav>
                                        <p:tav tm="100000">
                                          <p:val>
                                            <p:strVal val="#ppt_x"/>
                                          </p:val>
                                        </p:tav>
                                      </p:tavLst>
                                    </p:anim>
                                    <p:anim calcmode="lin" valueType="num">
                                      <p:cBhvr additive="base">
                                        <p:cTn id="16" dur="500" fill="hold"/>
                                        <p:tgtEl>
                                          <p:spTgt spid="3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35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fill="hold"/>
                                        <p:tgtEl>
                                          <p:spTgt spid="44"/>
                                        </p:tgtEl>
                                        <p:attrNameLst>
                                          <p:attrName>ppt_x</p:attrName>
                                        </p:attrNameLst>
                                      </p:cBhvr>
                                      <p:tavLst>
                                        <p:tav tm="0">
                                          <p:val>
                                            <p:strVal val="0-#ppt_w/2"/>
                                          </p:val>
                                        </p:tav>
                                        <p:tav tm="100000">
                                          <p:val>
                                            <p:strVal val="#ppt_x"/>
                                          </p:val>
                                        </p:tav>
                                      </p:tavLst>
                                    </p:anim>
                                    <p:anim calcmode="lin" valueType="num">
                                      <p:cBhvr additive="base">
                                        <p:cTn id="20" dur="500" fill="hold"/>
                                        <p:tgtEl>
                                          <p:spTgt spid="44"/>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49" presetClass="entr" presetSubtype="0" decel="10000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 calcmode="lin" valueType="num">
                                      <p:cBhvr>
                                        <p:cTn id="26" dur="500" fill="hold"/>
                                        <p:tgtEl>
                                          <p:spTgt spid="19"/>
                                        </p:tgtEl>
                                        <p:attrNameLst>
                                          <p:attrName>style.rotation</p:attrName>
                                        </p:attrNameLst>
                                      </p:cBhvr>
                                      <p:tavLst>
                                        <p:tav tm="0">
                                          <p:val>
                                            <p:fltVal val="360"/>
                                          </p:val>
                                        </p:tav>
                                        <p:tav tm="100000">
                                          <p:val>
                                            <p:fltVal val="0"/>
                                          </p:val>
                                        </p:tav>
                                      </p:tavLst>
                                    </p:anim>
                                    <p:animEffect transition="in" filter="fade">
                                      <p:cBhvr>
                                        <p:cTn id="27" dur="500"/>
                                        <p:tgtEl>
                                          <p:spTgt spid="19"/>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left)">
                                      <p:cBhvr>
                                        <p:cTn id="31" dur="500"/>
                                        <p:tgtEl>
                                          <p:spTgt spid="59"/>
                                        </p:tgtEl>
                                      </p:cBhvr>
                                    </p:animEffect>
                                  </p:childTnLst>
                                </p:cTn>
                              </p:par>
                            </p:childTnLst>
                          </p:cTn>
                        </p:par>
                        <p:par>
                          <p:cTn id="32" fill="hold">
                            <p:stCondLst>
                              <p:cond delay="1500"/>
                            </p:stCondLst>
                            <p:childTnLst>
                              <p:par>
                                <p:cTn id="33" presetID="49" presetClass="entr" presetSubtype="0" decel="10000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p:cTn id="35" dur="500" fill="hold"/>
                                        <p:tgtEl>
                                          <p:spTgt spid="27"/>
                                        </p:tgtEl>
                                        <p:attrNameLst>
                                          <p:attrName>ppt_w</p:attrName>
                                        </p:attrNameLst>
                                      </p:cBhvr>
                                      <p:tavLst>
                                        <p:tav tm="0">
                                          <p:val>
                                            <p:fltVal val="0"/>
                                          </p:val>
                                        </p:tav>
                                        <p:tav tm="100000">
                                          <p:val>
                                            <p:strVal val="#ppt_w"/>
                                          </p:val>
                                        </p:tav>
                                      </p:tavLst>
                                    </p:anim>
                                    <p:anim calcmode="lin" valueType="num">
                                      <p:cBhvr>
                                        <p:cTn id="36" dur="500" fill="hold"/>
                                        <p:tgtEl>
                                          <p:spTgt spid="27"/>
                                        </p:tgtEl>
                                        <p:attrNameLst>
                                          <p:attrName>ppt_h</p:attrName>
                                        </p:attrNameLst>
                                      </p:cBhvr>
                                      <p:tavLst>
                                        <p:tav tm="0">
                                          <p:val>
                                            <p:fltVal val="0"/>
                                          </p:val>
                                        </p:tav>
                                        <p:tav tm="100000">
                                          <p:val>
                                            <p:strVal val="#ppt_h"/>
                                          </p:val>
                                        </p:tav>
                                      </p:tavLst>
                                    </p:anim>
                                    <p:anim calcmode="lin" valueType="num">
                                      <p:cBhvr>
                                        <p:cTn id="37" dur="500" fill="hold"/>
                                        <p:tgtEl>
                                          <p:spTgt spid="27"/>
                                        </p:tgtEl>
                                        <p:attrNameLst>
                                          <p:attrName>style.rotation</p:attrName>
                                        </p:attrNameLst>
                                      </p:cBhvr>
                                      <p:tavLst>
                                        <p:tav tm="0">
                                          <p:val>
                                            <p:fltVal val="360"/>
                                          </p:val>
                                        </p:tav>
                                        <p:tav tm="100000">
                                          <p:val>
                                            <p:fltVal val="0"/>
                                          </p:val>
                                        </p:tav>
                                      </p:tavLst>
                                    </p:anim>
                                    <p:animEffect transition="in" filter="fade">
                                      <p:cBhvr>
                                        <p:cTn id="38" dur="500"/>
                                        <p:tgtEl>
                                          <p:spTgt spid="27"/>
                                        </p:tgtEl>
                                      </p:cBhvr>
                                    </p:animEffect>
                                  </p:childTnLst>
                                </p:cTn>
                              </p:par>
                            </p:childTnLst>
                          </p:cTn>
                        </p:par>
                        <p:par>
                          <p:cTn id="39" fill="hold">
                            <p:stCondLst>
                              <p:cond delay="2000"/>
                            </p:stCondLst>
                            <p:childTnLst>
                              <p:par>
                                <p:cTn id="40" presetID="22" presetClass="entr" presetSubtype="8" fill="hold" nodeType="after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wipe(left)">
                                      <p:cBhvr>
                                        <p:cTn id="42" dur="500"/>
                                        <p:tgtEl>
                                          <p:spTgt spid="60"/>
                                        </p:tgtEl>
                                      </p:cBhvr>
                                    </p:animEffect>
                                  </p:childTnLst>
                                </p:cTn>
                              </p:par>
                            </p:childTnLst>
                          </p:cTn>
                        </p:par>
                        <p:par>
                          <p:cTn id="43" fill="hold">
                            <p:stCondLst>
                              <p:cond delay="2500"/>
                            </p:stCondLst>
                            <p:childTnLst>
                              <p:par>
                                <p:cTn id="44" presetID="49" presetClass="entr" presetSubtype="0" decel="100000" fill="hold" grpId="0" nodeType="afterEffect">
                                  <p:stCondLst>
                                    <p:cond delay="0"/>
                                  </p:stCondLst>
                                  <p:childTnLst>
                                    <p:set>
                                      <p:cBhvr>
                                        <p:cTn id="45" dur="1" fill="hold">
                                          <p:stCondLst>
                                            <p:cond delay="0"/>
                                          </p:stCondLst>
                                        </p:cTn>
                                        <p:tgtEl>
                                          <p:spTgt spid="37"/>
                                        </p:tgtEl>
                                        <p:attrNameLst>
                                          <p:attrName>style.visibility</p:attrName>
                                        </p:attrNameLst>
                                      </p:cBhvr>
                                      <p:to>
                                        <p:strVal val="visible"/>
                                      </p:to>
                                    </p:set>
                                    <p:anim calcmode="lin" valueType="num">
                                      <p:cBhvr>
                                        <p:cTn id="46" dur="500" fill="hold"/>
                                        <p:tgtEl>
                                          <p:spTgt spid="37"/>
                                        </p:tgtEl>
                                        <p:attrNameLst>
                                          <p:attrName>ppt_w</p:attrName>
                                        </p:attrNameLst>
                                      </p:cBhvr>
                                      <p:tavLst>
                                        <p:tav tm="0">
                                          <p:val>
                                            <p:fltVal val="0"/>
                                          </p:val>
                                        </p:tav>
                                        <p:tav tm="100000">
                                          <p:val>
                                            <p:strVal val="#ppt_w"/>
                                          </p:val>
                                        </p:tav>
                                      </p:tavLst>
                                    </p:anim>
                                    <p:anim calcmode="lin" valueType="num">
                                      <p:cBhvr>
                                        <p:cTn id="47" dur="500" fill="hold"/>
                                        <p:tgtEl>
                                          <p:spTgt spid="37"/>
                                        </p:tgtEl>
                                        <p:attrNameLst>
                                          <p:attrName>ppt_h</p:attrName>
                                        </p:attrNameLst>
                                      </p:cBhvr>
                                      <p:tavLst>
                                        <p:tav tm="0">
                                          <p:val>
                                            <p:fltVal val="0"/>
                                          </p:val>
                                        </p:tav>
                                        <p:tav tm="100000">
                                          <p:val>
                                            <p:strVal val="#ppt_h"/>
                                          </p:val>
                                        </p:tav>
                                      </p:tavLst>
                                    </p:anim>
                                    <p:anim calcmode="lin" valueType="num">
                                      <p:cBhvr>
                                        <p:cTn id="48" dur="500" fill="hold"/>
                                        <p:tgtEl>
                                          <p:spTgt spid="37"/>
                                        </p:tgtEl>
                                        <p:attrNameLst>
                                          <p:attrName>style.rotation</p:attrName>
                                        </p:attrNameLst>
                                      </p:cBhvr>
                                      <p:tavLst>
                                        <p:tav tm="0">
                                          <p:val>
                                            <p:fltVal val="360"/>
                                          </p:val>
                                        </p:tav>
                                        <p:tav tm="100000">
                                          <p:val>
                                            <p:fltVal val="0"/>
                                          </p:val>
                                        </p:tav>
                                      </p:tavLst>
                                    </p:anim>
                                    <p:animEffect transition="in" filter="fade">
                                      <p:cBhvr>
                                        <p:cTn id="49" dur="500"/>
                                        <p:tgtEl>
                                          <p:spTgt spid="37"/>
                                        </p:tgtEl>
                                      </p:cBhvr>
                                    </p:animEffect>
                                  </p:childTnLst>
                                </p:cTn>
                              </p:par>
                            </p:childTnLst>
                          </p:cTn>
                        </p:par>
                        <p:par>
                          <p:cTn id="50" fill="hold">
                            <p:stCondLst>
                              <p:cond delay="3000"/>
                            </p:stCondLst>
                            <p:childTnLst>
                              <p:par>
                                <p:cTn id="51" presetID="22" presetClass="entr" presetSubtype="8" fill="hold" nodeType="after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wipe(left)">
                                      <p:cBhvr>
                                        <p:cTn id="53" dur="500"/>
                                        <p:tgtEl>
                                          <p:spTgt spid="61"/>
                                        </p:tgtEl>
                                      </p:cBhvr>
                                    </p:animEffect>
                                  </p:childTnLst>
                                </p:cTn>
                              </p:par>
                            </p:childTnLst>
                          </p:cTn>
                        </p:par>
                        <p:par>
                          <p:cTn id="54" fill="hold">
                            <p:stCondLst>
                              <p:cond delay="3500"/>
                            </p:stCondLst>
                            <p:childTnLst>
                              <p:par>
                                <p:cTn id="55" presetID="49" presetClass="entr" presetSubtype="0" decel="100000" fill="hold" grpId="0" nodeType="afterEffect">
                                  <p:stCondLst>
                                    <p:cond delay="0"/>
                                  </p:stCondLst>
                                  <p:childTnLst>
                                    <p:set>
                                      <p:cBhvr>
                                        <p:cTn id="56" dur="1" fill="hold">
                                          <p:stCondLst>
                                            <p:cond delay="0"/>
                                          </p:stCondLst>
                                        </p:cTn>
                                        <p:tgtEl>
                                          <p:spTgt spid="45"/>
                                        </p:tgtEl>
                                        <p:attrNameLst>
                                          <p:attrName>style.visibility</p:attrName>
                                        </p:attrNameLst>
                                      </p:cBhvr>
                                      <p:to>
                                        <p:strVal val="visible"/>
                                      </p:to>
                                    </p:set>
                                    <p:anim calcmode="lin" valueType="num">
                                      <p:cBhvr>
                                        <p:cTn id="57" dur="500" fill="hold"/>
                                        <p:tgtEl>
                                          <p:spTgt spid="45"/>
                                        </p:tgtEl>
                                        <p:attrNameLst>
                                          <p:attrName>ppt_w</p:attrName>
                                        </p:attrNameLst>
                                      </p:cBhvr>
                                      <p:tavLst>
                                        <p:tav tm="0">
                                          <p:val>
                                            <p:fltVal val="0"/>
                                          </p:val>
                                        </p:tav>
                                        <p:tav tm="100000">
                                          <p:val>
                                            <p:strVal val="#ppt_w"/>
                                          </p:val>
                                        </p:tav>
                                      </p:tavLst>
                                    </p:anim>
                                    <p:anim calcmode="lin" valueType="num">
                                      <p:cBhvr>
                                        <p:cTn id="58" dur="500" fill="hold"/>
                                        <p:tgtEl>
                                          <p:spTgt spid="45"/>
                                        </p:tgtEl>
                                        <p:attrNameLst>
                                          <p:attrName>ppt_h</p:attrName>
                                        </p:attrNameLst>
                                      </p:cBhvr>
                                      <p:tavLst>
                                        <p:tav tm="0">
                                          <p:val>
                                            <p:fltVal val="0"/>
                                          </p:val>
                                        </p:tav>
                                        <p:tav tm="100000">
                                          <p:val>
                                            <p:strVal val="#ppt_h"/>
                                          </p:val>
                                        </p:tav>
                                      </p:tavLst>
                                    </p:anim>
                                    <p:anim calcmode="lin" valueType="num">
                                      <p:cBhvr>
                                        <p:cTn id="59" dur="500" fill="hold"/>
                                        <p:tgtEl>
                                          <p:spTgt spid="45"/>
                                        </p:tgtEl>
                                        <p:attrNameLst>
                                          <p:attrName>style.rotation</p:attrName>
                                        </p:attrNameLst>
                                      </p:cBhvr>
                                      <p:tavLst>
                                        <p:tav tm="0">
                                          <p:val>
                                            <p:fltVal val="360"/>
                                          </p:val>
                                        </p:tav>
                                        <p:tav tm="100000">
                                          <p:val>
                                            <p:fltVal val="0"/>
                                          </p:val>
                                        </p:tav>
                                      </p:tavLst>
                                    </p:anim>
                                    <p:animEffect transition="in" filter="fade">
                                      <p:cBhvr>
                                        <p:cTn id="60" dur="500"/>
                                        <p:tgtEl>
                                          <p:spTgt spid="45"/>
                                        </p:tgtEl>
                                      </p:cBhvr>
                                    </p:animEffect>
                                  </p:childTnLst>
                                </p:cTn>
                              </p:par>
                            </p:childTnLst>
                          </p:cTn>
                        </p:par>
                        <p:par>
                          <p:cTn id="61" fill="hold">
                            <p:stCondLst>
                              <p:cond delay="4000"/>
                            </p:stCondLst>
                            <p:childTnLst>
                              <p:par>
                                <p:cTn id="62" presetID="22" presetClass="entr" presetSubtype="8" fill="hold" nodeType="after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wipe(left)">
                                      <p:cBhvr>
                                        <p:cTn id="64" dur="500"/>
                                        <p:tgtEl>
                                          <p:spTgt spid="62"/>
                                        </p:tgtEl>
                                      </p:cBhvr>
                                    </p:animEffect>
                                  </p:childTnLst>
                                </p:cTn>
                              </p:par>
                            </p:childTnLst>
                          </p:cTn>
                        </p:par>
                        <p:par>
                          <p:cTn id="65" fill="hold">
                            <p:stCondLst>
                              <p:cond delay="4500"/>
                            </p:stCondLst>
                            <p:childTnLst>
                              <p:par>
                                <p:cTn id="66" presetID="49" presetClass="entr" presetSubtype="0" decel="100000" fill="hold" grpId="0" nodeType="afterEffect">
                                  <p:stCondLst>
                                    <p:cond delay="0"/>
                                  </p:stCondLst>
                                  <p:childTnLst>
                                    <p:set>
                                      <p:cBhvr>
                                        <p:cTn id="67" dur="1" fill="hold">
                                          <p:stCondLst>
                                            <p:cond delay="0"/>
                                          </p:stCondLst>
                                        </p:cTn>
                                        <p:tgtEl>
                                          <p:spTgt spid="11"/>
                                        </p:tgtEl>
                                        <p:attrNameLst>
                                          <p:attrName>style.visibility</p:attrName>
                                        </p:attrNameLst>
                                      </p:cBhvr>
                                      <p:to>
                                        <p:strVal val="visible"/>
                                      </p:to>
                                    </p:set>
                                    <p:anim calcmode="lin" valueType="num">
                                      <p:cBhvr>
                                        <p:cTn id="68" dur="500" fill="hold"/>
                                        <p:tgtEl>
                                          <p:spTgt spid="11"/>
                                        </p:tgtEl>
                                        <p:attrNameLst>
                                          <p:attrName>ppt_w</p:attrName>
                                        </p:attrNameLst>
                                      </p:cBhvr>
                                      <p:tavLst>
                                        <p:tav tm="0">
                                          <p:val>
                                            <p:fltVal val="0"/>
                                          </p:val>
                                        </p:tav>
                                        <p:tav tm="100000">
                                          <p:val>
                                            <p:strVal val="#ppt_w"/>
                                          </p:val>
                                        </p:tav>
                                      </p:tavLst>
                                    </p:anim>
                                    <p:anim calcmode="lin" valueType="num">
                                      <p:cBhvr>
                                        <p:cTn id="69" dur="500" fill="hold"/>
                                        <p:tgtEl>
                                          <p:spTgt spid="11"/>
                                        </p:tgtEl>
                                        <p:attrNameLst>
                                          <p:attrName>ppt_h</p:attrName>
                                        </p:attrNameLst>
                                      </p:cBhvr>
                                      <p:tavLst>
                                        <p:tav tm="0">
                                          <p:val>
                                            <p:fltVal val="0"/>
                                          </p:val>
                                        </p:tav>
                                        <p:tav tm="100000">
                                          <p:val>
                                            <p:strVal val="#ppt_h"/>
                                          </p:val>
                                        </p:tav>
                                      </p:tavLst>
                                    </p:anim>
                                    <p:anim calcmode="lin" valueType="num">
                                      <p:cBhvr>
                                        <p:cTn id="70" dur="500" fill="hold"/>
                                        <p:tgtEl>
                                          <p:spTgt spid="11"/>
                                        </p:tgtEl>
                                        <p:attrNameLst>
                                          <p:attrName>style.rotation</p:attrName>
                                        </p:attrNameLst>
                                      </p:cBhvr>
                                      <p:tavLst>
                                        <p:tav tm="0">
                                          <p:val>
                                            <p:fltVal val="360"/>
                                          </p:val>
                                        </p:tav>
                                        <p:tav tm="100000">
                                          <p:val>
                                            <p:fltVal val="0"/>
                                          </p:val>
                                        </p:tav>
                                      </p:tavLst>
                                    </p:anim>
                                    <p:animEffect transition="in" filter="fade">
                                      <p:cBhvr>
                                        <p:cTn id="7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p:bldP spid="26" grpId="0" animBg="1"/>
      <p:bldP spid="27" grpId="0"/>
      <p:bldP spid="36" grpId="0" animBg="1"/>
      <p:bldP spid="37" grpId="0"/>
      <p:bldP spid="44" grpId="0" animBg="1"/>
      <p:bldP spid="45" grpId="0"/>
      <p:bldP spid="11"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01955" y="313690"/>
            <a:ext cx="8113395" cy="5863590"/>
          </a:xfrm>
        </p:spPr>
        <p:txBody>
          <a:bodyPr/>
          <a:p>
            <a:pPr marL="0" indent="0">
              <a:buNone/>
            </a:pPr>
            <a:r>
              <a:rPr lang="zh-CN" altLang="en-US" sz="1800"/>
              <a:t>2. 金融资产持有份额对企业杠杆率的整体影响。表 5 汇报了金融资产持有份额对企业杠杆率的整体影响。</a:t>
            </a:r>
            <a:endParaRPr lang="zh-CN" altLang="en-US" sz="1800"/>
          </a:p>
        </p:txBody>
      </p:sp>
      <p:pic>
        <p:nvPicPr>
          <p:cNvPr id="4" name="图片 3"/>
          <p:cNvPicPr>
            <a:picLocks noChangeAspect="1"/>
          </p:cNvPicPr>
          <p:nvPr/>
        </p:nvPicPr>
        <p:blipFill>
          <a:blip r:embed="rId1"/>
          <a:stretch>
            <a:fillRect/>
          </a:stretch>
        </p:blipFill>
        <p:spPr>
          <a:xfrm>
            <a:off x="480695" y="1138555"/>
            <a:ext cx="7858125" cy="43992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28930" y="250825"/>
            <a:ext cx="8186420" cy="5926455"/>
          </a:xfrm>
        </p:spPr>
        <p:txBody>
          <a:bodyPr/>
          <a:p>
            <a:r>
              <a:rPr lang="zh-CN" altLang="en-US" sz="1800"/>
              <a:t>3. 金融资产配置对企业债务期限结构的影响。本文分别以流动负债总额和长期负债总额占总资产的比重作为短期负债和长期负债的度量指标，对假说 2 中关于金融资产配置与企业债务期限结构的关系进行经验检验，动态 GMM 的估计结果见表 6</a:t>
            </a:r>
            <a:endParaRPr lang="zh-CN" altLang="en-US" sz="1800"/>
          </a:p>
        </p:txBody>
      </p:sp>
      <p:pic>
        <p:nvPicPr>
          <p:cNvPr id="4" name="图片 3"/>
          <p:cNvPicPr>
            <a:picLocks noChangeAspect="1"/>
          </p:cNvPicPr>
          <p:nvPr/>
        </p:nvPicPr>
        <p:blipFill>
          <a:blip r:embed="rId1"/>
          <a:stretch>
            <a:fillRect/>
          </a:stretch>
        </p:blipFill>
        <p:spPr>
          <a:xfrm>
            <a:off x="896620" y="1504950"/>
            <a:ext cx="7350760" cy="451548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91465" y="365125"/>
            <a:ext cx="8696325" cy="461645"/>
          </a:xfrm>
        </p:spPr>
        <p:txBody>
          <a:bodyPr>
            <a:normAutofit fontScale="90000"/>
          </a:bodyPr>
          <a:p>
            <a:r>
              <a:rPr lang="zh-CN" altLang="en-US" sz="2665"/>
              <a:t>(二)金融资产配置与企业杠杆率:宏观经济环境的调节效应</a:t>
            </a:r>
            <a:endParaRPr lang="zh-CN" altLang="en-US" sz="2665"/>
          </a:p>
        </p:txBody>
      </p:sp>
      <p:sp>
        <p:nvSpPr>
          <p:cNvPr id="3" name="内容占位符 2"/>
          <p:cNvSpPr>
            <a:spLocks noGrp="1"/>
          </p:cNvSpPr>
          <p:nvPr>
            <p:ph idx="1"/>
          </p:nvPr>
        </p:nvSpPr>
        <p:spPr>
          <a:xfrm>
            <a:off x="519430" y="905510"/>
            <a:ext cx="8277860" cy="5271770"/>
          </a:xfrm>
        </p:spPr>
        <p:txBody>
          <a:bodyPr/>
          <a:p>
            <a:pPr marL="0" indent="0">
              <a:buNone/>
            </a:pPr>
            <a:r>
              <a:rPr lang="zh-CN" altLang="en-US" sz="1800"/>
              <a:t>1. 经济增长如何影响金融资产配置与企业杠杆率之间的关系。以人均真实 GDP增长率作为经济增长的度量指标，表 7 汇报了模型(5)的动态 GMM 估计结果，依次包括广义口径和狭义口径两种情形。</a:t>
            </a:r>
            <a:endParaRPr lang="zh-CN" altLang="en-US" sz="1800"/>
          </a:p>
        </p:txBody>
      </p:sp>
      <p:pic>
        <p:nvPicPr>
          <p:cNvPr id="4" name="图片 3"/>
          <p:cNvPicPr>
            <a:picLocks noChangeAspect="1"/>
          </p:cNvPicPr>
          <p:nvPr/>
        </p:nvPicPr>
        <p:blipFill>
          <a:blip r:embed="rId1"/>
          <a:stretch>
            <a:fillRect/>
          </a:stretch>
        </p:blipFill>
        <p:spPr>
          <a:xfrm>
            <a:off x="519430" y="1684655"/>
            <a:ext cx="6501765" cy="50419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91795" y="249555"/>
            <a:ext cx="8123555" cy="5927725"/>
          </a:xfrm>
        </p:spPr>
        <p:txBody>
          <a:bodyPr/>
          <a:p>
            <a:pPr marL="0" indent="0">
              <a:buNone/>
            </a:pPr>
            <a:r>
              <a:rPr lang="zh-CN" altLang="en-US" sz="1800"/>
              <a:t>2. 货币政策如何影响金融资产配置与企业杠杆率之间的关系。以 M2 增长率作为货币政策的度量指标，表 8 汇报了模型(6)的动态 GMM 估计结果。</a:t>
            </a:r>
            <a:endParaRPr lang="zh-CN" altLang="en-US" sz="1800"/>
          </a:p>
        </p:txBody>
      </p:sp>
      <p:pic>
        <p:nvPicPr>
          <p:cNvPr id="4" name="图片 3"/>
          <p:cNvPicPr>
            <a:picLocks noChangeAspect="1"/>
          </p:cNvPicPr>
          <p:nvPr/>
        </p:nvPicPr>
        <p:blipFill>
          <a:blip r:embed="rId1"/>
          <a:stretch>
            <a:fillRect/>
          </a:stretch>
        </p:blipFill>
        <p:spPr>
          <a:xfrm>
            <a:off x="757555" y="1062990"/>
            <a:ext cx="7373620" cy="54991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1625" y="246380"/>
            <a:ext cx="8213725" cy="461645"/>
          </a:xfrm>
        </p:spPr>
        <p:txBody>
          <a:bodyPr>
            <a:normAutofit fontScale="90000"/>
          </a:bodyPr>
          <a:p>
            <a:r>
              <a:rPr lang="zh-CN" altLang="en-US"/>
              <a:t>(三)稳健性检验</a:t>
            </a:r>
            <a:endParaRPr lang="zh-CN" altLang="en-US"/>
          </a:p>
        </p:txBody>
      </p:sp>
      <p:sp>
        <p:nvSpPr>
          <p:cNvPr id="3" name="内容占位符 2"/>
          <p:cNvSpPr>
            <a:spLocks noGrp="1"/>
          </p:cNvSpPr>
          <p:nvPr>
            <p:ph idx="1"/>
          </p:nvPr>
        </p:nvSpPr>
        <p:spPr>
          <a:xfrm>
            <a:off x="427990" y="888365"/>
            <a:ext cx="8087360" cy="5288915"/>
          </a:xfrm>
        </p:spPr>
        <p:txBody>
          <a:bodyPr/>
          <a:p>
            <a:pPr marL="0" indent="0">
              <a:buNone/>
            </a:pPr>
            <a:r>
              <a:rPr lang="zh-CN" altLang="en-US" sz="1800"/>
              <a:t>1. 金融资产配置与企业杠杆率:分组估计。我们依据金融资产配置指标的均值，将全样本企业划分为两组。表 9 报告了不同组别企业杠杆率的描述性统计，并利用双样本 t 检验对两组的差异进行显著性检验。</a:t>
            </a:r>
            <a:endParaRPr lang="zh-CN" altLang="en-US" sz="1800"/>
          </a:p>
        </p:txBody>
      </p:sp>
      <p:pic>
        <p:nvPicPr>
          <p:cNvPr id="4" name="图片 3"/>
          <p:cNvPicPr>
            <a:picLocks noChangeAspect="1"/>
          </p:cNvPicPr>
          <p:nvPr/>
        </p:nvPicPr>
        <p:blipFill>
          <a:blip r:embed="rId1"/>
          <a:stretch>
            <a:fillRect/>
          </a:stretch>
        </p:blipFill>
        <p:spPr>
          <a:xfrm>
            <a:off x="305435" y="1976120"/>
            <a:ext cx="8665845" cy="295084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46050" y="250825"/>
            <a:ext cx="8778240" cy="5926455"/>
          </a:xfrm>
        </p:spPr>
        <p:txBody>
          <a:bodyPr/>
          <a:p>
            <a:r>
              <a:rPr lang="zh-CN" altLang="en-US" sz="1800"/>
              <a:t>然而，表 9 仅是初步对比，未控制企业的其他特征。下面以 0－1 虚拟变量(Dum-my)来表示组别因素，对模型(4)进行再估计。其中，高于均值的样本赋值为 1，否则赋值为 0。表 10 汇报了分组估计的回归结果，包括固定效应估计和动态 GMM 两种情形。</a:t>
            </a:r>
            <a:endParaRPr lang="zh-CN" altLang="en-US" sz="1800"/>
          </a:p>
        </p:txBody>
      </p:sp>
      <p:pic>
        <p:nvPicPr>
          <p:cNvPr id="4" name="图片 3"/>
          <p:cNvPicPr>
            <a:picLocks noChangeAspect="1"/>
          </p:cNvPicPr>
          <p:nvPr/>
        </p:nvPicPr>
        <p:blipFill>
          <a:blip r:embed="rId1"/>
          <a:stretch>
            <a:fillRect/>
          </a:stretch>
        </p:blipFill>
        <p:spPr>
          <a:xfrm>
            <a:off x="227965" y="1434465"/>
            <a:ext cx="8250555" cy="439801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37185" y="269240"/>
            <a:ext cx="8178165" cy="5908040"/>
          </a:xfrm>
        </p:spPr>
        <p:txBody>
          <a:bodyPr/>
          <a:p>
            <a:pPr marL="0" indent="0">
              <a:buNone/>
            </a:pPr>
            <a:r>
              <a:rPr lang="zh-CN" altLang="en-US" sz="1800"/>
              <a:t>2. 金融资产配置与企业杠杆率:同时纳入金融资产持有份额和金融渠道获利。当模型(4)－(6)中同时纳入金融资产持有份额和金融渠道获利时，两者对企业杠杆率的影响是否有所改变? 表 11 汇报了相应的动态 GMM 估计结果。</a:t>
            </a:r>
            <a:endParaRPr lang="zh-CN" altLang="en-US" sz="1800"/>
          </a:p>
        </p:txBody>
      </p:sp>
      <p:pic>
        <p:nvPicPr>
          <p:cNvPr id="4" name="图片 3"/>
          <p:cNvPicPr>
            <a:picLocks noChangeAspect="1"/>
          </p:cNvPicPr>
          <p:nvPr/>
        </p:nvPicPr>
        <p:blipFill>
          <a:blip r:embed="rId1"/>
          <a:stretch>
            <a:fillRect/>
          </a:stretch>
        </p:blipFill>
        <p:spPr>
          <a:xfrm>
            <a:off x="755015" y="1188720"/>
            <a:ext cx="8041005" cy="55638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5891666"/>
            <a:ext cx="9144000" cy="129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524700" y="2958552"/>
            <a:ext cx="5619300" cy="9144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3910602" y="3154142"/>
            <a:ext cx="2703195" cy="521970"/>
          </a:xfrm>
          <a:prstGeom prst="rect">
            <a:avLst/>
          </a:prstGeom>
          <a:noFill/>
        </p:spPr>
        <p:txBody>
          <a:bodyPr wrap="none" rtlCol="0">
            <a:spAutoFit/>
          </a:bodyPr>
          <a:lstStyle/>
          <a:p>
            <a:pPr algn="l"/>
            <a:r>
              <a:rPr lang="en-US" altLang="zh-CN" sz="2800" b="1" dirty="0">
                <a:solidFill>
                  <a:schemeClr val="bg1"/>
                </a:solidFill>
                <a:latin typeface="微软雅黑" panose="020B0503020204020204" pitchFamily="34" charset="-122"/>
                <a:ea typeface="微软雅黑" panose="020B0503020204020204" pitchFamily="34" charset="-122"/>
              </a:rPr>
              <a:t>       结论及建议        </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4" name="椭圆 23"/>
          <p:cNvSpPr/>
          <p:nvPr/>
        </p:nvSpPr>
        <p:spPr>
          <a:xfrm>
            <a:off x="2123729" y="2636913"/>
            <a:ext cx="1557677" cy="1557677"/>
          </a:xfrm>
          <a:prstGeom prst="ellipse">
            <a:avLst/>
          </a:prstGeom>
          <a:solidFill>
            <a:schemeClr val="bg1"/>
          </a:solidFill>
          <a:ln w="1270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2241167" y="2815587"/>
            <a:ext cx="1310640" cy="1198880"/>
          </a:xfrm>
          <a:prstGeom prst="rect">
            <a:avLst/>
          </a:prstGeom>
          <a:noFill/>
        </p:spPr>
        <p:txBody>
          <a:bodyPr wrap="none" rtlCol="0">
            <a:spAutoFit/>
          </a:bodyPr>
          <a:lstStyle/>
          <a:p>
            <a:r>
              <a:rPr lang="en-US" altLang="zh-CN" sz="7200" b="1" dirty="0">
                <a:solidFill>
                  <a:schemeClr val="tx1">
                    <a:lumMod val="85000"/>
                    <a:lumOff val="15000"/>
                  </a:schemeClr>
                </a:solidFill>
                <a:latin typeface="微软雅黑" panose="020B0503020204020204" pitchFamily="34" charset="-122"/>
                <a:ea typeface="微软雅黑" panose="020B0503020204020204" pitchFamily="34" charset="-122"/>
              </a:rPr>
              <a:t>05</a:t>
            </a:r>
            <a:endParaRPr lang="zh-CN" altLang="en-US" sz="7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1" name="Picture 2" descr="C:\Users\hui\Desktop\视觉设计\东财标志\微信图片_2017112312311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7510" y="1124744"/>
            <a:ext cx="3217190" cy="7560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800" fill="hold"/>
                                        <p:tgtEl>
                                          <p:spTgt spid="24"/>
                                        </p:tgtEl>
                                        <p:attrNameLst>
                                          <p:attrName>ppt_x</p:attrName>
                                        </p:attrNameLst>
                                      </p:cBhvr>
                                      <p:tavLst>
                                        <p:tav tm="0">
                                          <p:val>
                                            <p:strVal val="0-#ppt_w/2"/>
                                          </p:val>
                                        </p:tav>
                                        <p:tav tm="100000">
                                          <p:val>
                                            <p:strVal val="#ppt_x"/>
                                          </p:val>
                                        </p:tav>
                                      </p:tavLst>
                                    </p:anim>
                                    <p:anim calcmode="lin" valueType="num">
                                      <p:cBhvr additive="base">
                                        <p:cTn id="8" dur="800" fill="hold"/>
                                        <p:tgtEl>
                                          <p:spTgt spid="24"/>
                                        </p:tgtEl>
                                        <p:attrNameLst>
                                          <p:attrName>ppt_y</p:attrName>
                                        </p:attrNameLst>
                                      </p:cBhvr>
                                      <p:tavLst>
                                        <p:tav tm="0">
                                          <p:val>
                                            <p:strVal val="#ppt_y"/>
                                          </p:val>
                                        </p:tav>
                                        <p:tav tm="100000">
                                          <p:val>
                                            <p:strVal val="#ppt_y"/>
                                          </p:val>
                                        </p:tav>
                                      </p:tavLst>
                                    </p:anim>
                                  </p:childTnLst>
                                </p:cTn>
                              </p:par>
                              <p:par>
                                <p:cTn id="9" presetID="8" presetClass="emph" presetSubtype="0" fill="hold" grpId="1" nodeType="withEffect">
                                  <p:stCondLst>
                                    <p:cond delay="0"/>
                                  </p:stCondLst>
                                  <p:childTnLst>
                                    <p:animRot by="21600000">
                                      <p:cBhvr>
                                        <p:cTn id="10" dur="2200" fill="hold"/>
                                        <p:tgtEl>
                                          <p:spTgt spid="24"/>
                                        </p:tgtEl>
                                        <p:attrNameLst>
                                          <p:attrName>r</p:attrName>
                                        </p:attrNameLst>
                                      </p:cBhvr>
                                    </p:animRot>
                                  </p:childTnLst>
                                </p:cTn>
                              </p:par>
                              <p:par>
                                <p:cTn id="11" presetID="49" presetClass="entr" presetSubtype="0" decel="100000" fill="hold" grpId="0" nodeType="withEffect">
                                  <p:stCondLst>
                                    <p:cond delay="90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 calcmode="lin" valueType="num">
                                      <p:cBhvr>
                                        <p:cTn id="15" dur="500" fill="hold"/>
                                        <p:tgtEl>
                                          <p:spTgt spid="25"/>
                                        </p:tgtEl>
                                        <p:attrNameLst>
                                          <p:attrName>style.rotation</p:attrName>
                                        </p:attrNameLst>
                                      </p:cBhvr>
                                      <p:tavLst>
                                        <p:tav tm="0">
                                          <p:val>
                                            <p:fltVal val="360"/>
                                          </p:val>
                                        </p:tav>
                                        <p:tav tm="100000">
                                          <p:val>
                                            <p:fltVal val="0"/>
                                          </p:val>
                                        </p:tav>
                                      </p:tavLst>
                                    </p:anim>
                                    <p:animEffect transition="in" filter="fade">
                                      <p:cBhvr>
                                        <p:cTn id="16" dur="500"/>
                                        <p:tgtEl>
                                          <p:spTgt spid="25"/>
                                        </p:tgtEl>
                                      </p:cBhvr>
                                    </p:animEffect>
                                  </p:childTnLst>
                                </p:cTn>
                              </p:par>
                              <p:par>
                                <p:cTn id="17" presetID="22" presetClass="entr" presetSubtype="8" fill="hold" grpId="0" nodeType="withEffect">
                                  <p:stCondLst>
                                    <p:cond delay="160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par>
                          <p:cTn id="20" fill="hold">
                            <p:stCondLst>
                              <p:cond delay="10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23"/>
                                        </p:tgtEl>
                                        <p:attrNameLst>
                                          <p:attrName>style.visibility</p:attrName>
                                        </p:attrNameLst>
                                      </p:cBhvr>
                                      <p:to>
                                        <p:strVal val="visible"/>
                                      </p:to>
                                    </p:set>
                                    <p:anim by="(-#ppt_w*2)" calcmode="lin" valueType="num">
                                      <p:cBhvr rctx="PPT">
                                        <p:cTn id="23" dur="500" autoRev="1" fill="hold">
                                          <p:stCondLst>
                                            <p:cond delay="0"/>
                                          </p:stCondLst>
                                        </p:cTn>
                                        <p:tgtEl>
                                          <p:spTgt spid="23"/>
                                        </p:tgtEl>
                                        <p:attrNameLst>
                                          <p:attrName>ppt_w</p:attrName>
                                        </p:attrNameLst>
                                      </p:cBhvr>
                                    </p:anim>
                                    <p:anim by="(#ppt_w*0.50)" calcmode="lin" valueType="num">
                                      <p:cBhvr>
                                        <p:cTn id="24" dur="500" decel="50000" autoRev="1" fill="hold">
                                          <p:stCondLst>
                                            <p:cond delay="0"/>
                                          </p:stCondLst>
                                        </p:cTn>
                                        <p:tgtEl>
                                          <p:spTgt spid="23"/>
                                        </p:tgtEl>
                                        <p:attrNameLst>
                                          <p:attrName>ppt_x</p:attrName>
                                        </p:attrNameLst>
                                      </p:cBhvr>
                                    </p:anim>
                                    <p:anim from="(-#ppt_h/2)" to="(#ppt_y)" calcmode="lin" valueType="num">
                                      <p:cBhvr>
                                        <p:cTn id="25" dur="1000" fill="hold">
                                          <p:stCondLst>
                                            <p:cond delay="0"/>
                                          </p:stCondLst>
                                        </p:cTn>
                                        <p:tgtEl>
                                          <p:spTgt spid="23"/>
                                        </p:tgtEl>
                                        <p:attrNameLst>
                                          <p:attrName>ppt_y</p:attrName>
                                        </p:attrNameLst>
                                      </p:cBhvr>
                                    </p:anim>
                                    <p:animRot by="21600000">
                                      <p:cBhvr>
                                        <p:cTn id="26" dur="1000" fill="hold">
                                          <p:stCondLst>
                                            <p:cond delay="0"/>
                                          </p:stCondLst>
                                        </p:cTn>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p:bldP spid="24" grpId="0" bldLvl="0" animBg="1"/>
      <p:bldP spid="24" grpId="1" bldLvl="0" animBg="1"/>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5295" y="360045"/>
            <a:ext cx="8060055" cy="5817235"/>
          </a:xfrm>
        </p:spPr>
        <p:txBody>
          <a:bodyPr>
            <a:normAutofit fontScale="70000"/>
          </a:bodyPr>
          <a:p>
            <a:r>
              <a:rPr lang="zh-CN" altLang="en-US"/>
              <a:t>本文基于2007 －2016 年中国非金融类上市公司的半年期数据，进行动态 GMM 和稳健性估计的结果显示，金融资产持有份额与企业杠杆率显著负相关，金融渠道获利与企业杠杆率显著正相关。金融资产持有份额在企业融资活动中扮演着蓄水池功能，具有预防性储蓄动机;但金融渠道获利刻画的金融化特征反而会加剧企业杠杆率上升。同时，在经济快速增长和宽松货币政策的宏观环境下，金融资产持有份额与企业杠杆率的负相关关系被显著弱化。</a:t>
            </a:r>
            <a:endParaRPr lang="zh-CN" altLang="en-US"/>
          </a:p>
          <a:p>
            <a:endParaRPr lang="zh-CN" altLang="en-US"/>
          </a:p>
          <a:p>
            <a:r>
              <a:rPr lang="zh-CN" altLang="en-US"/>
              <a:t>结合理论分析和研究结论，本文提出如下政策建议:第一，金融渠道获利和金融资产持有份额的配置动机存在显著差异，前者可以用于监控企业的“脱实向虚”程度，后者更多反映企业为固定资产投资而进行的预防性储蓄行为。为引导资本流向实体经济，如何平衡金融资产价格并提升实体投资收益率至关重要。政府可以采用降低税负、降低贷款利率等政策，并加大实体企业投资金融市场(特别是房地产市场)获利的监管。这不仅有利于促使企业摆脱对金融投资渠道的过度依赖，亦有助于实现去杠杆的宏观政策目标。第二，不同于金融渠道获利，金融资产持有份额更多类似于蓄水池，具有平衡企业财务杠杆的功能。为此，在消化和挤出经济泡沫时，政策制定者需要甄别两者的本质差异并区别对待，不能一概而论，否则将影响企业正常的投融资活动。</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6000" b="-6000"/>
          </a:stretch>
        </a:blipFill>
        <a:effectLst/>
      </p:bgPr>
    </p:bg>
    <p:spTree>
      <p:nvGrpSpPr>
        <p:cNvPr id="1" name=""/>
        <p:cNvGrpSpPr/>
        <p:nvPr/>
      </p:nvGrpSpPr>
      <p:grpSpPr>
        <a:xfrm>
          <a:off x="0" y="0"/>
          <a:ext cx="0" cy="0"/>
          <a:chOff x="0" y="0"/>
          <a:chExt cx="0" cy="0"/>
        </a:xfrm>
      </p:grpSpPr>
      <p:sp>
        <p:nvSpPr>
          <p:cNvPr id="7" name="矩形 6"/>
          <p:cNvSpPr/>
          <p:nvPr/>
        </p:nvSpPr>
        <p:spPr>
          <a:xfrm>
            <a:off x="0" y="4005064"/>
            <a:ext cx="9144000" cy="144016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899592" y="4221089"/>
            <a:ext cx="7344816" cy="584775"/>
          </a:xfrm>
          <a:prstGeom prst="rect">
            <a:avLst/>
          </a:prstGeom>
          <a:noFill/>
        </p:spPr>
        <p:txBody>
          <a:bodyPr wrap="squar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汇报完毕，谢谢观赏</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3591563" y="4949879"/>
            <a:ext cx="1960880" cy="398780"/>
          </a:xfrm>
          <a:prstGeom prst="rect">
            <a:avLst/>
          </a:prstGeom>
          <a:effectLst/>
        </p:spPr>
        <p:txBody>
          <a:bodyPr wrap="none">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汇报人：周兰兰</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4226" y="2022816"/>
            <a:ext cx="5273190" cy="12458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8"/>
                                        </p:tgtEl>
                                        <p:attrNameLst>
                                          <p:attrName>ppt_y</p:attrName>
                                        </p:attrNameLst>
                                      </p:cBhvr>
                                      <p:tavLst>
                                        <p:tav tm="0">
                                          <p:val>
                                            <p:strVal val="#ppt_y"/>
                                          </p:val>
                                        </p:tav>
                                        <p:tav tm="100000">
                                          <p:val>
                                            <p:strVal val="#ppt_y"/>
                                          </p:val>
                                        </p:tav>
                                      </p:tavLst>
                                    </p:anim>
                                    <p:anim calcmode="lin" valueType="num">
                                      <p:cBhvr>
                                        <p:cTn id="13"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8"/>
                                        </p:tgtEl>
                                      </p:cBhvr>
                                    </p:animEffect>
                                  </p:childTnLst>
                                </p:cTn>
                              </p:par>
                            </p:childTnLst>
                          </p:cTn>
                        </p:par>
                        <p:par>
                          <p:cTn id="16" fill="hold">
                            <p:stCondLst>
                              <p:cond delay="1399"/>
                            </p:stCondLst>
                            <p:childTnLst>
                              <p:par>
                                <p:cTn id="17" presetID="47"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891666"/>
            <a:ext cx="9144000" cy="129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524700" y="2958552"/>
            <a:ext cx="5619300" cy="9144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4885055" y="3154045"/>
            <a:ext cx="3434715" cy="52197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引言</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8" name="椭圆 27"/>
          <p:cNvSpPr/>
          <p:nvPr/>
        </p:nvSpPr>
        <p:spPr>
          <a:xfrm>
            <a:off x="2195737" y="2636914"/>
            <a:ext cx="1557677" cy="1557677"/>
          </a:xfrm>
          <a:prstGeom prst="ellipse">
            <a:avLst/>
          </a:prstGeom>
          <a:solidFill>
            <a:schemeClr val="bg1"/>
          </a:solidFill>
          <a:ln w="1270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2313175" y="2815588"/>
            <a:ext cx="1322798" cy="1200329"/>
          </a:xfrm>
          <a:prstGeom prst="rect">
            <a:avLst/>
          </a:prstGeom>
          <a:noFill/>
        </p:spPr>
        <p:txBody>
          <a:bodyPr wrap="none" rtlCol="0">
            <a:spAutoFit/>
          </a:bodyPr>
          <a:lstStyle/>
          <a:p>
            <a:r>
              <a:rPr lang="en-US" altLang="zh-CN" sz="7200" b="1" dirty="0">
                <a:solidFill>
                  <a:schemeClr val="tx1">
                    <a:lumMod val="85000"/>
                    <a:lumOff val="15000"/>
                  </a:schemeClr>
                </a:solidFill>
                <a:latin typeface="微软雅黑" panose="020B0503020204020204" pitchFamily="34" charset="-122"/>
                <a:ea typeface="微软雅黑" panose="020B0503020204020204" pitchFamily="34" charset="-122"/>
              </a:rPr>
              <a:t>01</a:t>
            </a:r>
            <a:endParaRPr lang="zh-CN" altLang="en-US" sz="7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7" name="Picture 2" descr="C:\Users\hui\Desktop\视觉设计\东财标志\微信图片_2017112312311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7510" y="1124744"/>
            <a:ext cx="3217190" cy="7560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800" fill="hold"/>
                                        <p:tgtEl>
                                          <p:spTgt spid="28"/>
                                        </p:tgtEl>
                                        <p:attrNameLst>
                                          <p:attrName>ppt_x</p:attrName>
                                        </p:attrNameLst>
                                      </p:cBhvr>
                                      <p:tavLst>
                                        <p:tav tm="0">
                                          <p:val>
                                            <p:strVal val="0-#ppt_w/2"/>
                                          </p:val>
                                        </p:tav>
                                        <p:tav tm="100000">
                                          <p:val>
                                            <p:strVal val="#ppt_x"/>
                                          </p:val>
                                        </p:tav>
                                      </p:tavLst>
                                    </p:anim>
                                    <p:anim calcmode="lin" valueType="num">
                                      <p:cBhvr additive="base">
                                        <p:cTn id="8" dur="800" fill="hold"/>
                                        <p:tgtEl>
                                          <p:spTgt spid="28"/>
                                        </p:tgtEl>
                                        <p:attrNameLst>
                                          <p:attrName>ppt_y</p:attrName>
                                        </p:attrNameLst>
                                      </p:cBhvr>
                                      <p:tavLst>
                                        <p:tav tm="0">
                                          <p:val>
                                            <p:strVal val="#ppt_y"/>
                                          </p:val>
                                        </p:tav>
                                        <p:tav tm="100000">
                                          <p:val>
                                            <p:strVal val="#ppt_y"/>
                                          </p:val>
                                        </p:tav>
                                      </p:tavLst>
                                    </p:anim>
                                  </p:childTnLst>
                                </p:cTn>
                              </p:par>
                              <p:par>
                                <p:cTn id="9" presetID="8" presetClass="emph" presetSubtype="0" fill="hold" grpId="1" nodeType="withEffect">
                                  <p:stCondLst>
                                    <p:cond delay="0"/>
                                  </p:stCondLst>
                                  <p:childTnLst>
                                    <p:animRot by="21600000">
                                      <p:cBhvr>
                                        <p:cTn id="10" dur="2200" fill="hold"/>
                                        <p:tgtEl>
                                          <p:spTgt spid="28"/>
                                        </p:tgtEl>
                                        <p:attrNameLst>
                                          <p:attrName>r</p:attrName>
                                        </p:attrNameLst>
                                      </p:cBhvr>
                                    </p:animRot>
                                  </p:childTnLst>
                                </p:cTn>
                              </p:par>
                              <p:par>
                                <p:cTn id="11" presetID="49" presetClass="entr" presetSubtype="0" decel="100000" fill="hold" grpId="0" nodeType="withEffect">
                                  <p:stCondLst>
                                    <p:cond delay="90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fltVal val="0"/>
                                          </p:val>
                                        </p:tav>
                                        <p:tav tm="100000">
                                          <p:val>
                                            <p:strVal val="#ppt_w"/>
                                          </p:val>
                                        </p:tav>
                                      </p:tavLst>
                                    </p:anim>
                                    <p:anim calcmode="lin" valueType="num">
                                      <p:cBhvr>
                                        <p:cTn id="14" dur="500" fill="hold"/>
                                        <p:tgtEl>
                                          <p:spTgt spid="29"/>
                                        </p:tgtEl>
                                        <p:attrNameLst>
                                          <p:attrName>ppt_h</p:attrName>
                                        </p:attrNameLst>
                                      </p:cBhvr>
                                      <p:tavLst>
                                        <p:tav tm="0">
                                          <p:val>
                                            <p:fltVal val="0"/>
                                          </p:val>
                                        </p:tav>
                                        <p:tav tm="100000">
                                          <p:val>
                                            <p:strVal val="#ppt_h"/>
                                          </p:val>
                                        </p:tav>
                                      </p:tavLst>
                                    </p:anim>
                                    <p:anim calcmode="lin" valueType="num">
                                      <p:cBhvr>
                                        <p:cTn id="15" dur="500" fill="hold"/>
                                        <p:tgtEl>
                                          <p:spTgt spid="29"/>
                                        </p:tgtEl>
                                        <p:attrNameLst>
                                          <p:attrName>style.rotation</p:attrName>
                                        </p:attrNameLst>
                                      </p:cBhvr>
                                      <p:tavLst>
                                        <p:tav tm="0">
                                          <p:val>
                                            <p:fltVal val="360"/>
                                          </p:val>
                                        </p:tav>
                                        <p:tav tm="100000">
                                          <p:val>
                                            <p:fltVal val="0"/>
                                          </p:val>
                                        </p:tav>
                                      </p:tavLst>
                                    </p:anim>
                                    <p:animEffect transition="in" filter="fade">
                                      <p:cBhvr>
                                        <p:cTn id="16" dur="500"/>
                                        <p:tgtEl>
                                          <p:spTgt spid="29"/>
                                        </p:tgtEl>
                                      </p:cBhvr>
                                    </p:animEffect>
                                  </p:childTnLst>
                                </p:cTn>
                              </p:par>
                              <p:par>
                                <p:cTn id="17" presetID="22" presetClass="entr" presetSubtype="8" fill="hold" grpId="0" nodeType="withEffect">
                                  <p:stCondLst>
                                    <p:cond delay="160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par>
                          <p:cTn id="20" fill="hold">
                            <p:stCondLst>
                              <p:cond delay="10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27"/>
                                        </p:tgtEl>
                                        <p:attrNameLst>
                                          <p:attrName>style.visibility</p:attrName>
                                        </p:attrNameLst>
                                      </p:cBhvr>
                                      <p:to>
                                        <p:strVal val="visible"/>
                                      </p:to>
                                    </p:set>
                                    <p:anim by="(-#ppt_w*2)" calcmode="lin" valueType="num">
                                      <p:cBhvr rctx="PPT">
                                        <p:cTn id="23" dur="500" autoRev="1" fill="hold">
                                          <p:stCondLst>
                                            <p:cond delay="0"/>
                                          </p:stCondLst>
                                        </p:cTn>
                                        <p:tgtEl>
                                          <p:spTgt spid="27"/>
                                        </p:tgtEl>
                                        <p:attrNameLst>
                                          <p:attrName>ppt_w</p:attrName>
                                        </p:attrNameLst>
                                      </p:cBhvr>
                                    </p:anim>
                                    <p:anim by="(#ppt_w*0.50)" calcmode="lin" valueType="num">
                                      <p:cBhvr>
                                        <p:cTn id="24" dur="500" decel="50000" autoRev="1" fill="hold">
                                          <p:stCondLst>
                                            <p:cond delay="0"/>
                                          </p:stCondLst>
                                        </p:cTn>
                                        <p:tgtEl>
                                          <p:spTgt spid="27"/>
                                        </p:tgtEl>
                                        <p:attrNameLst>
                                          <p:attrName>ppt_x</p:attrName>
                                        </p:attrNameLst>
                                      </p:cBhvr>
                                    </p:anim>
                                    <p:anim from="(-#ppt_h/2)" to="(#ppt_y)" calcmode="lin" valueType="num">
                                      <p:cBhvr>
                                        <p:cTn id="25" dur="1000" fill="hold">
                                          <p:stCondLst>
                                            <p:cond delay="0"/>
                                          </p:stCondLst>
                                        </p:cTn>
                                        <p:tgtEl>
                                          <p:spTgt spid="27"/>
                                        </p:tgtEl>
                                        <p:attrNameLst>
                                          <p:attrName>ppt_y</p:attrName>
                                        </p:attrNameLst>
                                      </p:cBhvr>
                                    </p:anim>
                                    <p:animRot by="21600000">
                                      <p:cBhvr>
                                        <p:cTn id="26" dur="1000" fill="hold">
                                          <p:stCondLst>
                                            <p:cond delay="0"/>
                                          </p:stCondLst>
                                        </p:cTn>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8" grpId="1" animBg="1"/>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内容摘要</a:t>
            </a:r>
            <a:endParaRPr lang="zh-CN" altLang="en-US"/>
          </a:p>
        </p:txBody>
      </p:sp>
      <p:sp>
        <p:nvSpPr>
          <p:cNvPr id="3" name="内容占位符 2"/>
          <p:cNvSpPr>
            <a:spLocks noGrp="1"/>
          </p:cNvSpPr>
          <p:nvPr>
            <p:ph idx="1"/>
          </p:nvPr>
        </p:nvSpPr>
        <p:spPr>
          <a:xfrm>
            <a:off x="710565" y="1388745"/>
            <a:ext cx="7804785" cy="4788535"/>
          </a:xfrm>
        </p:spPr>
        <p:txBody>
          <a:bodyPr>
            <a:normAutofit fontScale="90000"/>
          </a:bodyPr>
          <a:p>
            <a:r>
              <a:rPr lang="en-US" altLang="zh-CN"/>
              <a:t>        </a:t>
            </a:r>
            <a:r>
              <a:rPr lang="zh-CN" altLang="en-US"/>
              <a:t>本文利用 2007－2016 年中国 A 股非金融类上市公司的半年期数据，系统考察了金融资产配置对企业杠杆率的影响，并重点分析了宏观经济环境的调节作用。结果显示，金融资产持有份额上升有助于降低企业杠杆率，而金融渠道获利增加显著推升了企业杠杆率，且上述效应主要体现于短期负债。同时，在经济增长和宽松货币政策的影响下，金融资产配置的作用被弱化。本文结论表明，金融资产持有份额扮演着“蓄水池”动机，但金融渠道获利刻画的“金融化”特征反而会加剧企业杠杆率。因此在供给侧结构性改革的“去杠杆”进程中，需要特别关注企业对金融渠道获利的过度依赖，企业对高杠杆的路径依赖将不利于宏观层面的去杠杆。</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00380" y="92075"/>
            <a:ext cx="8014970" cy="770890"/>
          </a:xfrm>
        </p:spPr>
        <p:txBody>
          <a:bodyPr/>
          <a:p>
            <a:r>
              <a:rPr lang="zh-CN" altLang="en-US"/>
              <a:t>引言</a:t>
            </a:r>
            <a:endParaRPr lang="zh-CN" altLang="en-US"/>
          </a:p>
        </p:txBody>
      </p:sp>
      <p:sp>
        <p:nvSpPr>
          <p:cNvPr id="3" name="内容占位符 2"/>
          <p:cNvSpPr>
            <a:spLocks noGrp="1"/>
          </p:cNvSpPr>
          <p:nvPr>
            <p:ph idx="1"/>
          </p:nvPr>
        </p:nvSpPr>
        <p:spPr>
          <a:xfrm>
            <a:off x="401320" y="1033145"/>
            <a:ext cx="8114030" cy="5144135"/>
          </a:xfrm>
        </p:spPr>
        <p:txBody>
          <a:bodyPr>
            <a:normAutofit fontScale="70000"/>
          </a:bodyPr>
          <a:p>
            <a:pPr marL="0" indent="0">
              <a:buNone/>
            </a:pPr>
            <a:r>
              <a:rPr lang="en-US" altLang="zh-CN"/>
              <a:t>     </a:t>
            </a:r>
            <a:r>
              <a:rPr lang="zh-CN" altLang="en-US"/>
              <a:t>李扬等(2012)指出，中国非金融类企业的负债在 2010 年达到 GDP 的 105. 4%，超过所有其他主要国家。钟宁桦等(2016)对中国企业的杠杆率进行了系统梳理，发现大部分工业企业已经显著地“去杠杆”，而国有和大型上市企业是非金融类企业杠杆率居高不下的重要原因。</a:t>
            </a:r>
            <a:endParaRPr lang="zh-CN" altLang="en-US"/>
          </a:p>
          <a:p>
            <a:pPr marL="0" indent="0">
              <a:buNone/>
            </a:pPr>
            <a:r>
              <a:rPr lang="zh-CN" altLang="en-US"/>
              <a:t>      从中国经济发展的现实状况来看，虚拟经济“热”与实体经济“冷”是当前阶段最为突出的结构性矛盾之一。</a:t>
            </a:r>
            <a:endParaRPr lang="zh-CN" altLang="en-US"/>
          </a:p>
          <a:p>
            <a:pPr marL="0" indent="0">
              <a:buNone/>
            </a:pPr>
            <a:r>
              <a:rPr lang="zh-CN" altLang="en-US"/>
              <a:t>      从文献发展的脉络来看，一支文献集中于探讨企业为何持有金融资产(特别是现金持有)以及其对固定资产投资和研发创新存在何种影响。相关理论和经验研究普遍认为，一方面，持有金融资产有助于降低高昂的调整成本，从而可以平滑实体投资和研发创新活动换言之，持有金融资产和债务融资共同作为企业投资活动的缓冲工具，两者之间理应存在一定的替代效应。</a:t>
            </a:r>
            <a:endParaRPr lang="zh-CN" altLang="en-US"/>
          </a:p>
          <a:p>
            <a:pPr marL="0" indent="0">
              <a:buNone/>
            </a:pPr>
            <a:r>
              <a:rPr lang="zh-CN" altLang="en-US"/>
              <a:t>        在企业的投融资活动中，为缓解融资约束带来的高昂资本成本，企业通常会选择持有可转换性强的金融资产以进行预防性储蓄，即充当“蓄水池”。</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64795" y="360045"/>
            <a:ext cx="8250555" cy="5817235"/>
          </a:xfrm>
        </p:spPr>
        <p:txBody>
          <a:bodyPr>
            <a:normAutofit fontScale="80000"/>
          </a:bodyPr>
          <a:p>
            <a:r>
              <a:rPr lang="zh-CN" altLang="en-US"/>
              <a:t>另一支文献则是近年来备受关注的“经济金融化”现象，这种投资偏好的改变使企业具有更大的潜在动力进行银行信贷，从而推动企业资产负债率的快速上升。同时，经济金融化会强化企业对投资风险的忍耐力，投资高风险项目的可能性增大。</a:t>
            </a:r>
            <a:endParaRPr lang="zh-CN" altLang="en-US"/>
          </a:p>
          <a:p>
            <a:r>
              <a:rPr lang="zh-CN" altLang="en-US"/>
              <a:t>尽管以上文献多支持金融资产配置影响企业杠杆率的观点，但主要停留在理论逻辑层面，缺乏经验分析。在面对不同宏观经济环境，金融资产配置与企业杠杆率之间的关系是否存在显著差异值得探讨，本文还区分短期负债和长期负债，探讨了金融资产配置对负债期限结构的影响。此外，我们还将经济增长和货币政策与金融资产配置的交互项引入局部调整模型，以探讨宏观经济环境如何影响金融资产配置与企业杠杆率之间的关系。</a:t>
            </a:r>
            <a:endParaRPr lang="zh-CN" altLang="en-US"/>
          </a:p>
          <a:p>
            <a:r>
              <a:rPr lang="zh-CN" altLang="en-US"/>
              <a:t>本文的主要贡献在于:第一，从金融资产持有份额和金融渠道获利两个细分层面度量企业的金融资产配置行为，进而考察金融资产配置是否以及如何影响企业杠杆率，并重点分析宏观经济环境对两者关系的影响。第二，本文从企业杠杆率的动态调整角度出发，在微观层面剖析了企业配置金融资产的多重动机。第三，本文解释了企业杠杆率居高不下以及宏观调控有效性弱化的原因。</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5891666"/>
            <a:ext cx="9144000" cy="129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524700" y="2958552"/>
            <a:ext cx="5619300" cy="9144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机理分析与研究假说</a:t>
            </a:r>
            <a:endParaRPr lang="zh-CN" altLang="en-US" sz="2800"/>
          </a:p>
        </p:txBody>
      </p:sp>
      <p:sp>
        <p:nvSpPr>
          <p:cNvPr id="24" name="椭圆 23"/>
          <p:cNvSpPr/>
          <p:nvPr/>
        </p:nvSpPr>
        <p:spPr>
          <a:xfrm>
            <a:off x="2123729" y="2636913"/>
            <a:ext cx="1557677" cy="1557677"/>
          </a:xfrm>
          <a:prstGeom prst="ellipse">
            <a:avLst/>
          </a:prstGeom>
          <a:noFill/>
          <a:ln w="1270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2241167" y="2815587"/>
            <a:ext cx="1322798" cy="1200329"/>
          </a:xfrm>
          <a:prstGeom prst="rect">
            <a:avLst/>
          </a:prstGeom>
          <a:noFill/>
        </p:spPr>
        <p:txBody>
          <a:bodyPr wrap="none" rtlCol="0">
            <a:spAutoFit/>
          </a:bodyPr>
          <a:lstStyle/>
          <a:p>
            <a:r>
              <a:rPr lang="en-US" altLang="zh-CN" sz="7200" b="1" dirty="0">
                <a:solidFill>
                  <a:schemeClr val="tx1">
                    <a:lumMod val="85000"/>
                    <a:lumOff val="15000"/>
                  </a:schemeClr>
                </a:solidFill>
                <a:latin typeface="微软雅黑" panose="020B0503020204020204" pitchFamily="34" charset="-122"/>
                <a:ea typeface="微软雅黑" panose="020B0503020204020204" pitchFamily="34" charset="-122"/>
              </a:rPr>
              <a:t>02</a:t>
            </a:r>
            <a:endParaRPr lang="zh-CN" altLang="en-US" sz="7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Picture 2" descr="C:\Users\hui\Desktop\视觉设计\东财标志\微信图片_2017112312311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7510" y="1124744"/>
            <a:ext cx="3217190" cy="7560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800" fill="hold"/>
                                        <p:tgtEl>
                                          <p:spTgt spid="24"/>
                                        </p:tgtEl>
                                        <p:attrNameLst>
                                          <p:attrName>ppt_x</p:attrName>
                                        </p:attrNameLst>
                                      </p:cBhvr>
                                      <p:tavLst>
                                        <p:tav tm="0">
                                          <p:val>
                                            <p:strVal val="0-#ppt_w/2"/>
                                          </p:val>
                                        </p:tav>
                                        <p:tav tm="100000">
                                          <p:val>
                                            <p:strVal val="#ppt_x"/>
                                          </p:val>
                                        </p:tav>
                                      </p:tavLst>
                                    </p:anim>
                                    <p:anim calcmode="lin" valueType="num">
                                      <p:cBhvr additive="base">
                                        <p:cTn id="8" dur="800" fill="hold"/>
                                        <p:tgtEl>
                                          <p:spTgt spid="24"/>
                                        </p:tgtEl>
                                        <p:attrNameLst>
                                          <p:attrName>ppt_y</p:attrName>
                                        </p:attrNameLst>
                                      </p:cBhvr>
                                      <p:tavLst>
                                        <p:tav tm="0">
                                          <p:val>
                                            <p:strVal val="#ppt_y"/>
                                          </p:val>
                                        </p:tav>
                                        <p:tav tm="100000">
                                          <p:val>
                                            <p:strVal val="#ppt_y"/>
                                          </p:val>
                                        </p:tav>
                                      </p:tavLst>
                                    </p:anim>
                                  </p:childTnLst>
                                </p:cTn>
                              </p:par>
                              <p:par>
                                <p:cTn id="9" presetID="8" presetClass="emph" presetSubtype="0" fill="hold" grpId="1" nodeType="withEffect">
                                  <p:stCondLst>
                                    <p:cond delay="0"/>
                                  </p:stCondLst>
                                  <p:childTnLst>
                                    <p:animRot by="21600000">
                                      <p:cBhvr>
                                        <p:cTn id="10" dur="2200" fill="hold"/>
                                        <p:tgtEl>
                                          <p:spTgt spid="24"/>
                                        </p:tgtEl>
                                        <p:attrNameLst>
                                          <p:attrName>r</p:attrName>
                                        </p:attrNameLst>
                                      </p:cBhvr>
                                    </p:animRot>
                                  </p:childTnLst>
                                </p:cTn>
                              </p:par>
                              <p:par>
                                <p:cTn id="11" presetID="49" presetClass="entr" presetSubtype="0" decel="100000" fill="hold" grpId="0" nodeType="withEffect">
                                  <p:stCondLst>
                                    <p:cond delay="90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 calcmode="lin" valueType="num">
                                      <p:cBhvr>
                                        <p:cTn id="15" dur="500" fill="hold"/>
                                        <p:tgtEl>
                                          <p:spTgt spid="25"/>
                                        </p:tgtEl>
                                        <p:attrNameLst>
                                          <p:attrName>style.rotation</p:attrName>
                                        </p:attrNameLst>
                                      </p:cBhvr>
                                      <p:tavLst>
                                        <p:tav tm="0">
                                          <p:val>
                                            <p:fltVal val="360"/>
                                          </p:val>
                                        </p:tav>
                                        <p:tav tm="100000">
                                          <p:val>
                                            <p:fltVal val="0"/>
                                          </p:val>
                                        </p:tav>
                                      </p:tavLst>
                                    </p:anim>
                                    <p:animEffect transition="in" filter="fade">
                                      <p:cBhvr>
                                        <p:cTn id="16" dur="500"/>
                                        <p:tgtEl>
                                          <p:spTgt spid="25"/>
                                        </p:tgtEl>
                                      </p:cBhvr>
                                    </p:animEffect>
                                  </p:childTnLst>
                                </p:cTn>
                              </p:par>
                              <p:par>
                                <p:cTn id="17" presetID="22" presetClass="entr" presetSubtype="8" fill="hold" grpId="0" nodeType="withEffect">
                                  <p:stCondLst>
                                    <p:cond delay="160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4" grpId="1" animBg="1"/>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5295" y="119380"/>
            <a:ext cx="8369935" cy="843915"/>
          </a:xfrm>
        </p:spPr>
        <p:txBody>
          <a:bodyPr>
            <a:normAutofit/>
          </a:bodyPr>
          <a:p>
            <a:r>
              <a:rPr lang="zh-CN" altLang="en-US" sz="3555"/>
              <a:t>(一)金融资产配置有助于降低企业杠杆率</a:t>
            </a:r>
            <a:endParaRPr lang="zh-CN" altLang="en-US" sz="3555"/>
          </a:p>
        </p:txBody>
      </p:sp>
      <p:sp>
        <p:nvSpPr>
          <p:cNvPr id="3" name="内容占位符 2"/>
          <p:cNvSpPr>
            <a:spLocks noGrp="1"/>
          </p:cNvSpPr>
          <p:nvPr>
            <p:ph idx="1"/>
          </p:nvPr>
        </p:nvSpPr>
        <p:spPr>
          <a:xfrm>
            <a:off x="510540" y="963295"/>
            <a:ext cx="8004810" cy="5213985"/>
          </a:xfrm>
        </p:spPr>
        <p:txBody>
          <a:bodyPr>
            <a:normAutofit fontScale="90000"/>
          </a:bodyPr>
          <a:p>
            <a:r>
              <a:rPr lang="zh-CN" altLang="en-US"/>
              <a:t>固定资产投资的长期特征使企业投资支出变化带来高昂的调整成本，项目一旦中断，必将产生巨大损失，因此企业具有平滑投资的内在动机。为避免高昂的调整成本，企业会加大外部融资力度以应对资金不足。</a:t>
            </a:r>
            <a:endParaRPr lang="zh-CN" altLang="en-US"/>
          </a:p>
          <a:p>
            <a:r>
              <a:rPr lang="zh-CN" altLang="en-US"/>
              <a:t>在理论层面，假定流动性资产的收益率较低且企业面临着较高的外部融资成本。</a:t>
            </a:r>
            <a:endParaRPr lang="zh-CN" altLang="en-US"/>
          </a:p>
          <a:p>
            <a:r>
              <a:rPr lang="zh-CN" altLang="en-US"/>
              <a:t>金融资产配置和债务融资是企业应对资金短缺的两大缓冲器，从而两者之间存在一种替代关系，即金融资产持有份额的增加将导致企业杠杆率的下降。一方面，企业可以选择利用更多的现金流以避免过高的杠杆率;另一方面，企业亦可以通过增加债务来确保经营性现金的充沛，其经验检验支持上述结论，且投资机会越多的企业替代效应越强</a:t>
            </a:r>
            <a:endParaRPr lang="zh-CN" altLang="en-US"/>
          </a:p>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73685" y="255905"/>
            <a:ext cx="8178165" cy="761365"/>
          </a:xfrm>
        </p:spPr>
        <p:txBody>
          <a:bodyPr>
            <a:normAutofit/>
          </a:bodyPr>
          <a:p>
            <a:r>
              <a:rPr lang="zh-CN" altLang="en-US" sz="3555"/>
              <a:t>(二)金融资产配置加剧企业杠杆率的上升</a:t>
            </a:r>
            <a:endParaRPr lang="zh-CN" altLang="en-US" sz="3555"/>
          </a:p>
        </p:txBody>
      </p:sp>
      <p:sp>
        <p:nvSpPr>
          <p:cNvPr id="3" name="内容占位符 2"/>
          <p:cNvSpPr>
            <a:spLocks noGrp="1"/>
          </p:cNvSpPr>
          <p:nvPr>
            <p:ph idx="1"/>
          </p:nvPr>
        </p:nvSpPr>
        <p:spPr>
          <a:xfrm>
            <a:off x="273050" y="1124585"/>
            <a:ext cx="8242300" cy="5052695"/>
          </a:xfrm>
        </p:spPr>
        <p:txBody>
          <a:bodyPr>
            <a:normAutofit/>
          </a:bodyPr>
          <a:p>
            <a:r>
              <a:rPr lang="zh-CN" altLang="en-US" sz="2400"/>
              <a:t>伴随全球经济一体化进程，金融部门的信贷配置功能不断弱化。为追求利润最大化，企业管理者趋于投资金融资产而非固定资产投资，从而使金融渠道获利逐渐成为企业盈利的主导模式。</a:t>
            </a:r>
            <a:endParaRPr lang="zh-CN" altLang="en-US" sz="2400"/>
          </a:p>
          <a:p>
            <a:r>
              <a:rPr lang="zh-CN" altLang="en-US" sz="2400"/>
              <a:t>为获得短期收益以进行股票分红，管理者的投资倾向由短期内不可转换的固定资产投资转向短期内可快速转换的金融资产投资。这种投资偏好的改变会使企业具有更大的潜在动力进行银行信贷，从而推动企业资产负债率的快速上升。</a:t>
            </a:r>
            <a:endParaRPr lang="zh-CN" altLang="en-US" sz="2400"/>
          </a:p>
          <a:p>
            <a:r>
              <a:rPr lang="zh-CN" altLang="en-US" sz="2400"/>
              <a:t>当企业通过交易金融资产获取高额回报率时，企业愿意承担更高的风险，自然有动机进行债务融资以增加套利所需的资金池。此外，经济金融化使企业对金融市场的投资回报增加，企业具有潜在动力回购股票，从而间接提升企业杠杆率。</a:t>
            </a:r>
            <a:endParaRPr lang="zh-CN" altLang="en-US" sz="2400"/>
          </a:p>
        </p:txBody>
      </p:sp>
    </p:spTree>
  </p:cSld>
  <p:clrMapOvr>
    <a:masterClrMapping/>
  </p:clrMapOvr>
</p:sld>
</file>

<file path=ppt/tags/tag1.xml><?xml version="1.0" encoding="utf-8"?>
<p:tagLst xmlns:p="http://schemas.openxmlformats.org/presentationml/2006/main">
  <p:tag name="REFSHAPE" val="1067758252"/>
  <p:tag name="KSO_WM_UNIT_PLACING_PICTURE_USER_VIEWPORT" val="{&quot;height&quot;:4392,&quot;width&quot;:8388}"/>
</p:tagLst>
</file>

<file path=ppt/tags/tag2.xml><?xml version="1.0" encoding="utf-8"?>
<p:tagLst xmlns:p="http://schemas.openxmlformats.org/presentationml/2006/main">
  <p:tag name="REFSHAPE" val="1162558620"/>
  <p:tag name="KSO_WM_UNIT_PLACING_PICTURE_USER_VIEWPORT" val="{&quot;height&quot;:3828,&quot;width&quot;:7596}"/>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水滴</Template>
  <TotalTime>0</TotalTime>
  <Words>4791</Words>
  <Application>WPS 演示</Application>
  <PresentationFormat>全屏显示(4:3)</PresentationFormat>
  <Paragraphs>139</Paragraphs>
  <Slides>29</Slides>
  <Notes>27</Notes>
  <HiddenSlides>0</HiddenSlides>
  <MMClips>1</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5</vt:i4>
      </vt:variant>
      <vt:variant>
        <vt:lpstr>幻灯片标题</vt:lpstr>
      </vt:variant>
      <vt:variant>
        <vt:i4>29</vt:i4>
      </vt:variant>
    </vt:vector>
  </HeadingPairs>
  <TitlesOfParts>
    <vt:vector size="47" baseType="lpstr">
      <vt:lpstr>Arial</vt:lpstr>
      <vt:lpstr>宋体</vt:lpstr>
      <vt:lpstr>Wingdings</vt:lpstr>
      <vt:lpstr>微软雅黑</vt:lpstr>
      <vt:lpstr>Calibri</vt:lpstr>
      <vt:lpstr>Arial Unicode MS</vt:lpstr>
      <vt:lpstr>等线 Light</vt:lpstr>
      <vt:lpstr>Calibri Light</vt:lpstr>
      <vt:lpstr>等线</vt:lpstr>
      <vt:lpstr>方正正大黑简体</vt:lpstr>
      <vt:lpstr>黑体</vt:lpstr>
      <vt:lpstr>华文细黑</vt:lpstr>
      <vt:lpstr>Office 主题​​</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 Guojian</dc:creator>
  <cp:lastModifiedBy>周兰兰</cp:lastModifiedBy>
  <cp:revision>8</cp:revision>
  <dcterms:created xsi:type="dcterms:W3CDTF">2018-11-15T00:47:00Z</dcterms:created>
  <dcterms:modified xsi:type="dcterms:W3CDTF">2019-12-15T07:32:46Z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